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8" r:id="rId3"/>
    <p:sldId id="260" r:id="rId4"/>
    <p:sldId id="278" r:id="rId5"/>
    <p:sldId id="266" r:id="rId6"/>
    <p:sldId id="287" r:id="rId7"/>
    <p:sldId id="258" r:id="rId8"/>
    <p:sldId id="291" r:id="rId9"/>
    <p:sldId id="269" r:id="rId10"/>
    <p:sldId id="290" r:id="rId11"/>
    <p:sldId id="289" r:id="rId12"/>
    <p:sldId id="264" r:id="rId13"/>
    <p:sldId id="286" r:id="rId14"/>
    <p:sldId id="273" r:id="rId15"/>
    <p:sldId id="265" r:id="rId16"/>
    <p:sldId id="272" r:id="rId17"/>
    <p:sldId id="281" r:id="rId18"/>
    <p:sldId id="279" r:id="rId19"/>
    <p:sldId id="293" r:id="rId20"/>
    <p:sldId id="283" r:id="rId21"/>
    <p:sldId id="292" r:id="rId22"/>
    <p:sldId id="295" r:id="rId23"/>
    <p:sldId id="285" r:id="rId24"/>
    <p:sldId id="263" r:id="rId25"/>
    <p:sldId id="294" r:id="rId2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370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D3E6CD-079D-46CB-B6E5-6E8063EFE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C90F20B-A43E-41A2-BDBA-9A97AF5270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65945F0-113A-45D5-BE49-4786C6CF9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BE1-6F8F-4475-867C-0F162A8DD779}" type="datetimeFigureOut">
              <a:rPr lang="it-IT" smtClean="0"/>
              <a:t>21/04/2022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C01DB6-FF6C-4B94-AEA5-8E6F4072E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1AAECD-2AB6-4BA5-AD42-76B51195F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021B-8B11-4C9E-A920-0188A4D732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237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1FC4D1-C78F-4FC8-BA5F-870C15E80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36A8559-7465-4B0D-8811-EF996FCABD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17337D5-FE72-4DC8-9316-02E0D65E5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BE1-6F8F-4475-867C-0F162A8DD779}" type="datetimeFigureOut">
              <a:rPr lang="it-IT" smtClean="0"/>
              <a:t>21/04/2022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E10E252-7D0C-491C-B984-9094A352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CE9F46B-2134-454D-85F8-4DA51A37B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021B-8B11-4C9E-A920-0188A4D732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9103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2B014B2-A262-4438-ADBC-C63F23A91A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FD91BC7-6F98-49AB-8DE1-0FB08EB3C8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16FE80F-C1BF-4F6B-9B19-E0146965A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BE1-6F8F-4475-867C-0F162A8DD779}" type="datetimeFigureOut">
              <a:rPr lang="it-IT" smtClean="0"/>
              <a:t>21/04/2022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6B89A5C-22F7-4B92-AB0F-8E4045BBE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71AB02A-F599-433F-ACAD-F1581B987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021B-8B11-4C9E-A920-0188A4D732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346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C89D34-444E-415D-8C04-8D2498465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EC8CBF9-5708-49DD-922E-46C3F3216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E94B108-3550-4D4C-9AE0-FDD7D7668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BE1-6F8F-4475-867C-0F162A8DD779}" type="datetimeFigureOut">
              <a:rPr lang="it-IT" smtClean="0"/>
              <a:t>21/04/2022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0C704A4-76B1-4821-9950-31AD9387F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BA2E20-50FC-415D-BD45-69F638B8A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021B-8B11-4C9E-A920-0188A4D732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3228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1EB66F-3E22-47C0-B150-88B48279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7877B70-5CBB-4C02-A944-2E1A23B35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F182192-0A38-48CA-927B-8903F4A07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BE1-6F8F-4475-867C-0F162A8DD779}" type="datetimeFigureOut">
              <a:rPr lang="it-IT" smtClean="0"/>
              <a:t>21/04/2022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4C36BC9-8784-465E-8925-3AF6B36C6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0D9C24D-5705-414A-B09C-D77D4304C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021B-8B11-4C9E-A920-0188A4D732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9716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869301-87D1-4C62-88FA-35E81FE5D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E33BBE-1DF9-4F15-B2FF-82533C0810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5488E70-CDA4-4800-BD4D-021511EB6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659E4E9-3540-47E8-B486-54263EB07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BE1-6F8F-4475-867C-0F162A8DD779}" type="datetimeFigureOut">
              <a:rPr lang="it-IT" smtClean="0"/>
              <a:t>21/04/2022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D0ED411-C936-4AF5-966D-C3B7A8E9B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980AE73-D23D-4033-AF4C-E8363ED13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021B-8B11-4C9E-A920-0188A4D732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0325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6EB9C0-370F-4D5A-8B6E-5700557B1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D706183-84DC-4DF1-AAB8-CCCABE54A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15A6274-745A-4464-B6CF-77D3BEB8D8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45A308A-4A37-49B6-85E9-4C3F1F2879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97DB403-4032-4ADF-B5E7-BC1E432A1C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6F3B994-11B1-4EB3-91F3-76641D5F2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BE1-6F8F-4475-867C-0F162A8DD779}" type="datetimeFigureOut">
              <a:rPr lang="it-IT" smtClean="0"/>
              <a:t>21/04/2022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B560C08-AB38-4CA1-B586-799D4B132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385904C-92AD-4BD0-8034-FF2BCF3E2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021B-8B11-4C9E-A920-0188A4D732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5149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B21ED5-D132-4418-AF98-D939CCAF1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E3F4E6B-C7E8-4B5A-9011-130EBCB22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BE1-6F8F-4475-867C-0F162A8DD779}" type="datetimeFigureOut">
              <a:rPr lang="it-IT" smtClean="0"/>
              <a:t>21/04/2022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628BA11-3A13-4A51-84D0-1FF09276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789EB56-6FF8-4604-BFD0-B305F2CDF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021B-8B11-4C9E-A920-0188A4D732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1018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6056748-001C-417B-BD12-630770F95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BE1-6F8F-4475-867C-0F162A8DD779}" type="datetimeFigureOut">
              <a:rPr lang="it-IT" smtClean="0"/>
              <a:t>21/04/2022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76BB0BB-83FE-4893-86F1-892A62344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E1FB5A8-B952-46EB-B6D8-2180E7E9F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021B-8B11-4C9E-A920-0188A4D732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5900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6941B4-2CBB-4FC6-A085-68BD86202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293988-DC8D-4591-9DB9-E9D183E35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CD9176A-D9A3-42E4-BA2D-18C185A933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0254532-DC28-4462-BE12-F6D66B8D9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BE1-6F8F-4475-867C-0F162A8DD779}" type="datetimeFigureOut">
              <a:rPr lang="it-IT" smtClean="0"/>
              <a:t>21/04/2022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CFEF028-C679-4084-8F18-0D2574827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3DC3579-525D-44F6-9199-B68F9E636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021B-8B11-4C9E-A920-0188A4D732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6709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6FB2DD-2434-4B4C-AA55-AFE7861BC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36CE456-057F-4D7D-B8FD-73D3346AFD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21032EB-6A47-4348-991F-F7E267D3C0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64F7018-366D-4E8D-AA86-15041BAA8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BE1-6F8F-4475-867C-0F162A8DD779}" type="datetimeFigureOut">
              <a:rPr lang="it-IT" smtClean="0"/>
              <a:t>21/04/2022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5A85148-4D2D-4624-91EF-0425026C3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6530F14-36AE-4D77-8702-EECC77429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021B-8B11-4C9E-A920-0188A4D732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1937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AF19A8E-B421-4F15-807F-3CC30D5A5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5089D5C-350E-4C5C-9EA8-73881576D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E79CAC2-D130-4DF2-9DE2-BAC90E40F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04BE1-6F8F-4475-867C-0F162A8DD779}" type="datetimeFigureOut">
              <a:rPr lang="it-IT" smtClean="0"/>
              <a:t>21/04/2022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CC3C7A0-0601-4C96-8819-BBC495DAA1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4C51176-E7B4-4FE1-9229-378FFFD494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0021B-8B11-4C9E-A920-0188A4D732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5504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8.png"/><Relationship Id="rId7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74174C-A0B8-4A39-A3D4-4155AE7502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073" y="4795940"/>
            <a:ext cx="9353752" cy="786218"/>
          </a:xfrm>
        </p:spPr>
        <p:txBody>
          <a:bodyPr>
            <a:noAutofit/>
          </a:bodyPr>
          <a:lstStyle/>
          <a:p>
            <a:r>
              <a:rPr lang="en-US" sz="3600" b="1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Novel Safe Merging Algorithm for Connected</a:t>
            </a:r>
            <a:br>
              <a:rPr lang="en-US" sz="3600" b="1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3600" b="1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Vehicles</a:t>
            </a:r>
            <a:r>
              <a:rPr lang="it-IT" sz="3600" b="1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Using </a:t>
            </a:r>
            <a:r>
              <a:rPr lang="it-IT" sz="3600" b="1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NetLogo</a:t>
            </a:r>
            <a:endParaRPr lang="it-IT" sz="3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172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795A839E-01A5-4CFB-A6DE-B7AB9C0C258C}"/>
              </a:ext>
            </a:extLst>
          </p:cNvPr>
          <p:cNvSpPr txBox="1"/>
          <p:nvPr/>
        </p:nvSpPr>
        <p:spPr>
          <a:xfrm>
            <a:off x="589814" y="341065"/>
            <a:ext cx="3079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 err="1"/>
              <a:t>Implementation</a:t>
            </a:r>
            <a:r>
              <a:rPr lang="it-IT" sz="2800" b="1" dirty="0"/>
              <a:t> (1)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B7F3C07-EB6A-4C2E-A61D-40C978F8A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4" y="2887824"/>
            <a:ext cx="5953956" cy="150516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7515BD1E-ADA9-4515-AFA3-09DB334943DD}"/>
              </a:ext>
            </a:extLst>
          </p:cNvPr>
          <p:cNvSpPr txBox="1"/>
          <p:nvPr/>
        </p:nvSpPr>
        <p:spPr>
          <a:xfrm>
            <a:off x="1733161" y="1984702"/>
            <a:ext cx="20010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dirty="0"/>
              <a:t>Agent </a:t>
            </a:r>
            <a:r>
              <a:rPr lang="it-IT" sz="2000" dirty="0" err="1"/>
              <a:t>structure</a:t>
            </a:r>
            <a:r>
              <a:rPr lang="it-IT" sz="2000" dirty="0"/>
              <a:t>: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31C68DC9-8475-4845-80B2-CE595D30F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8556" y="2790693"/>
            <a:ext cx="3534268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519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20ED1360-C7DE-4590-BF95-B8C84642AC34}"/>
              </a:ext>
            </a:extLst>
          </p:cNvPr>
          <p:cNvSpPr txBox="1"/>
          <p:nvPr/>
        </p:nvSpPr>
        <p:spPr>
          <a:xfrm>
            <a:off x="742949" y="114300"/>
            <a:ext cx="8010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err="1">
                <a:solidFill>
                  <a:schemeClr val="bg1"/>
                </a:solidFill>
              </a:rPr>
              <a:t>Implementation</a:t>
            </a:r>
            <a:r>
              <a:rPr lang="it-IT" sz="2800" b="1" dirty="0">
                <a:solidFill>
                  <a:schemeClr val="bg1"/>
                </a:solidFill>
              </a:rPr>
              <a:t> (2)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6F62B99-886F-4785-AE71-BE4CCBF54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201" y="1642187"/>
            <a:ext cx="10468485" cy="144133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22B42AA-BC08-4D9F-A67B-18AB54BE20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318" y="3747192"/>
            <a:ext cx="8615363" cy="134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20ED1360-C7DE-4590-BF95-B8C84642AC34}"/>
              </a:ext>
            </a:extLst>
          </p:cNvPr>
          <p:cNvSpPr txBox="1"/>
          <p:nvPr/>
        </p:nvSpPr>
        <p:spPr>
          <a:xfrm>
            <a:off x="742949" y="114300"/>
            <a:ext cx="7705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err="1">
                <a:solidFill>
                  <a:schemeClr val="bg1"/>
                </a:solidFill>
              </a:rPr>
              <a:t>Vehicle</a:t>
            </a:r>
            <a:r>
              <a:rPr lang="it-IT" sz="2800" b="1" dirty="0">
                <a:solidFill>
                  <a:schemeClr val="bg1"/>
                </a:solidFill>
              </a:rPr>
              <a:t> tracking </a:t>
            </a:r>
            <a:r>
              <a:rPr lang="it-IT" sz="2800" b="1" dirty="0" err="1">
                <a:solidFill>
                  <a:schemeClr val="bg1"/>
                </a:solidFill>
              </a:rPr>
              <a:t>algorithm</a:t>
            </a:r>
            <a:r>
              <a:rPr lang="it-IT" sz="2800" b="1" dirty="0">
                <a:solidFill>
                  <a:schemeClr val="bg1"/>
                </a:solidFill>
              </a:rPr>
              <a:t> </a:t>
            </a:r>
            <a:r>
              <a:rPr lang="it-IT" sz="2800" b="1" dirty="0" err="1">
                <a:solidFill>
                  <a:schemeClr val="bg1"/>
                </a:solidFill>
              </a:rPr>
              <a:t>Implementation</a:t>
            </a:r>
            <a:r>
              <a:rPr lang="it-IT" sz="2800" b="1" dirty="0">
                <a:solidFill>
                  <a:schemeClr val="bg1"/>
                </a:solidFill>
              </a:rPr>
              <a:t> (1)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1BE1F48-9FF7-440C-9C6E-67EC770DB0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79"/>
          <a:stretch/>
        </p:blipFill>
        <p:spPr>
          <a:xfrm>
            <a:off x="914724" y="1838325"/>
            <a:ext cx="10459292" cy="367606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62C5354B-A5C4-45A6-89B6-013FC6FAF650}"/>
              </a:ext>
            </a:extLst>
          </p:cNvPr>
          <p:cNvSpPr txBox="1"/>
          <p:nvPr/>
        </p:nvSpPr>
        <p:spPr>
          <a:xfrm>
            <a:off x="817984" y="1191994"/>
            <a:ext cx="10556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All</a:t>
            </a:r>
            <a:r>
              <a:rPr lang="it-IT" dirty="0"/>
              <a:t> cars </a:t>
            </a:r>
            <a:r>
              <a:rPr lang="it-IT" dirty="0" err="1"/>
              <a:t>have</a:t>
            </a:r>
            <a:r>
              <a:rPr lang="it-IT" dirty="0"/>
              <a:t> to </a:t>
            </a:r>
            <a:r>
              <a:rPr lang="it-IT" dirty="0" err="1"/>
              <a:t>find</a:t>
            </a:r>
            <a:r>
              <a:rPr lang="it-IT" dirty="0"/>
              <a:t>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forward</a:t>
            </a:r>
            <a:r>
              <a:rPr lang="it-IT" dirty="0"/>
              <a:t> car in order to </a:t>
            </a:r>
            <a:r>
              <a:rPr lang="it-IT" dirty="0" err="1"/>
              <a:t>adjust</a:t>
            </a:r>
            <a:r>
              <a:rPr lang="it-IT" dirty="0"/>
              <a:t> </a:t>
            </a:r>
            <a:r>
              <a:rPr lang="it-IT" dirty="0" err="1"/>
              <a:t>their</a:t>
            </a:r>
            <a:r>
              <a:rPr lang="it-IT" dirty="0"/>
              <a:t> speed </a:t>
            </a:r>
            <a:r>
              <a:rPr lang="it-IT" dirty="0" err="1"/>
              <a:t>accordingly</a:t>
            </a:r>
            <a:r>
              <a:rPr lang="it-IT" dirty="0"/>
              <a:t>.</a:t>
            </a:r>
          </a:p>
          <a:p>
            <a:pPr algn="ctr"/>
            <a:r>
              <a:rPr lang="it-IT" dirty="0"/>
              <a:t>Procedure to </a:t>
            </a:r>
            <a:r>
              <a:rPr lang="it-IT" dirty="0" err="1"/>
              <a:t>find</a:t>
            </a:r>
            <a:r>
              <a:rPr lang="it-IT" dirty="0"/>
              <a:t> the </a:t>
            </a:r>
            <a:r>
              <a:rPr lang="it-IT" dirty="0" err="1"/>
              <a:t>forward</a:t>
            </a:r>
            <a:r>
              <a:rPr lang="it-IT" dirty="0"/>
              <a:t> car: </a:t>
            </a:r>
          </a:p>
        </p:txBody>
      </p:sp>
    </p:spTree>
    <p:extLst>
      <p:ext uri="{BB962C8B-B14F-4D97-AF65-F5344CB8AC3E}">
        <p14:creationId xmlns:p14="http://schemas.microsoft.com/office/powerpoint/2010/main" val="2247678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20ED1360-C7DE-4590-BF95-B8C84642AC34}"/>
              </a:ext>
            </a:extLst>
          </p:cNvPr>
          <p:cNvSpPr txBox="1"/>
          <p:nvPr/>
        </p:nvSpPr>
        <p:spPr>
          <a:xfrm>
            <a:off x="742950" y="114300"/>
            <a:ext cx="8001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err="1">
                <a:solidFill>
                  <a:schemeClr val="bg1"/>
                </a:solidFill>
              </a:rPr>
              <a:t>Vehicle</a:t>
            </a:r>
            <a:r>
              <a:rPr lang="it-IT" sz="2800" b="1" dirty="0">
                <a:solidFill>
                  <a:schemeClr val="bg1"/>
                </a:solidFill>
              </a:rPr>
              <a:t> tracking </a:t>
            </a:r>
            <a:r>
              <a:rPr lang="it-IT" sz="2800" b="1" dirty="0" err="1">
                <a:solidFill>
                  <a:schemeClr val="bg1"/>
                </a:solidFill>
              </a:rPr>
              <a:t>algorithm</a:t>
            </a:r>
            <a:r>
              <a:rPr lang="it-IT" sz="2800" b="1" dirty="0">
                <a:solidFill>
                  <a:schemeClr val="bg1"/>
                </a:solidFill>
              </a:rPr>
              <a:t> </a:t>
            </a:r>
            <a:r>
              <a:rPr lang="it-IT" sz="2800" b="1" dirty="0" err="1">
                <a:solidFill>
                  <a:schemeClr val="bg1"/>
                </a:solidFill>
              </a:rPr>
              <a:t>Implementation</a:t>
            </a:r>
            <a:r>
              <a:rPr lang="it-IT" sz="2800" b="1" dirty="0">
                <a:solidFill>
                  <a:schemeClr val="bg1"/>
                </a:solidFill>
              </a:rPr>
              <a:t> (2)</a:t>
            </a:r>
          </a:p>
          <a:p>
            <a:endParaRPr lang="it-IT" sz="2800" b="1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683A286-1462-421E-A977-D4895A7FC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669" y="1247775"/>
            <a:ext cx="9632547" cy="4721694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C82ED3F9-DBB5-4E0E-B11D-215C993BD28C}"/>
              </a:ext>
            </a:extLst>
          </p:cNvPr>
          <p:cNvSpPr/>
          <p:nvPr/>
        </p:nvSpPr>
        <p:spPr>
          <a:xfrm>
            <a:off x="1087755" y="1985010"/>
            <a:ext cx="962025" cy="171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84E5033F-C794-4E81-AC4E-AFF0614646A1}"/>
              </a:ext>
            </a:extLst>
          </p:cNvPr>
          <p:cNvSpPr/>
          <p:nvPr/>
        </p:nvSpPr>
        <p:spPr>
          <a:xfrm>
            <a:off x="1217295" y="2979420"/>
            <a:ext cx="962025" cy="171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60BD73C-2C34-44B0-8F81-00D45853F924}"/>
              </a:ext>
            </a:extLst>
          </p:cNvPr>
          <p:cNvSpPr/>
          <p:nvPr/>
        </p:nvSpPr>
        <p:spPr>
          <a:xfrm>
            <a:off x="1293495" y="4175760"/>
            <a:ext cx="1015365" cy="1447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3956E8AD-24E1-449F-9A84-06311EAE67EF}"/>
              </a:ext>
            </a:extLst>
          </p:cNvPr>
          <p:cNvCxnSpPr>
            <a:cxnSpLocks/>
          </p:cNvCxnSpPr>
          <p:nvPr/>
        </p:nvCxnSpPr>
        <p:spPr>
          <a:xfrm>
            <a:off x="2179320" y="3076575"/>
            <a:ext cx="25908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C132A680-5751-4E11-A600-ECFAAADD475A}"/>
              </a:ext>
            </a:extLst>
          </p:cNvPr>
          <p:cNvCxnSpPr>
            <a:cxnSpLocks/>
          </p:cNvCxnSpPr>
          <p:nvPr/>
        </p:nvCxnSpPr>
        <p:spPr>
          <a:xfrm>
            <a:off x="2308860" y="4234815"/>
            <a:ext cx="25908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Immagine 15">
            <a:extLst>
              <a:ext uri="{FF2B5EF4-FFF2-40B4-BE49-F238E27FC236}">
                <a16:creationId xmlns:a16="http://schemas.microsoft.com/office/drawing/2014/main" id="{8AEC077C-EFD1-4D6E-B420-C1174926EF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3" r="25646" b="30010"/>
          <a:stretch/>
        </p:blipFill>
        <p:spPr>
          <a:xfrm>
            <a:off x="2438400" y="2980859"/>
            <a:ext cx="1257300" cy="26536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B832087E-9E16-432C-A513-32DDAB3E4B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8" t="7575"/>
          <a:stretch/>
        </p:blipFill>
        <p:spPr>
          <a:xfrm>
            <a:off x="2567850" y="4102133"/>
            <a:ext cx="1325970" cy="265364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744CA3C-49C1-472A-8153-ADBDCCAF58F8}"/>
              </a:ext>
            </a:extLst>
          </p:cNvPr>
          <p:cNvCxnSpPr>
            <a:cxnSpLocks/>
          </p:cNvCxnSpPr>
          <p:nvPr/>
        </p:nvCxnSpPr>
        <p:spPr>
          <a:xfrm>
            <a:off x="2049780" y="2070735"/>
            <a:ext cx="25908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24F07102-AB3D-4856-9703-96FE242A124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7" t="9103" r="28966" b="-2290"/>
          <a:stretch/>
        </p:blipFill>
        <p:spPr>
          <a:xfrm>
            <a:off x="2327988" y="1968976"/>
            <a:ext cx="1300429" cy="29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71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20ED1360-C7DE-4590-BF95-B8C84642AC34}"/>
              </a:ext>
            </a:extLst>
          </p:cNvPr>
          <p:cNvSpPr txBox="1"/>
          <p:nvPr/>
        </p:nvSpPr>
        <p:spPr>
          <a:xfrm>
            <a:off x="742950" y="114300"/>
            <a:ext cx="8001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err="1">
                <a:solidFill>
                  <a:schemeClr val="bg1"/>
                </a:solidFill>
              </a:rPr>
              <a:t>Vehicle</a:t>
            </a:r>
            <a:r>
              <a:rPr lang="it-IT" sz="2800" b="1" dirty="0">
                <a:solidFill>
                  <a:schemeClr val="bg1"/>
                </a:solidFill>
              </a:rPr>
              <a:t> tracking </a:t>
            </a:r>
            <a:r>
              <a:rPr lang="it-IT" sz="2800" b="1" dirty="0" err="1">
                <a:solidFill>
                  <a:schemeClr val="bg1"/>
                </a:solidFill>
              </a:rPr>
              <a:t>algorithm</a:t>
            </a:r>
            <a:r>
              <a:rPr lang="it-IT" sz="2800" b="1" dirty="0">
                <a:solidFill>
                  <a:schemeClr val="bg1"/>
                </a:solidFill>
              </a:rPr>
              <a:t> </a:t>
            </a:r>
            <a:r>
              <a:rPr lang="it-IT" sz="2800" b="1" dirty="0" err="1">
                <a:solidFill>
                  <a:schemeClr val="bg1"/>
                </a:solidFill>
              </a:rPr>
              <a:t>Implementation</a:t>
            </a:r>
            <a:r>
              <a:rPr lang="it-IT" sz="2800" b="1" dirty="0">
                <a:solidFill>
                  <a:schemeClr val="bg1"/>
                </a:solidFill>
              </a:rPr>
              <a:t> (3)</a:t>
            </a:r>
          </a:p>
          <a:p>
            <a:endParaRPr lang="it-IT" sz="2800" b="1" dirty="0">
              <a:solidFill>
                <a:schemeClr val="bg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1EF824B-ADB7-4BBF-B8CD-2B5AA74A90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2" r="-1"/>
          <a:stretch/>
        </p:blipFill>
        <p:spPr>
          <a:xfrm>
            <a:off x="1490881" y="2746829"/>
            <a:ext cx="4678680" cy="89541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4BDCDD8-1EB1-4A46-91D5-B5D25AB2B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0826" y="1449811"/>
            <a:ext cx="4182059" cy="74305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695CC4F-2329-47D9-9661-75DD29EC4B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881" y="4196205"/>
            <a:ext cx="3924848" cy="63826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7EF6999-21A8-4918-8BE8-6E6132B2266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80"/>
          <a:stretch/>
        </p:blipFill>
        <p:spPr>
          <a:xfrm>
            <a:off x="6089115" y="2823242"/>
            <a:ext cx="3471585" cy="45688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23FB103-572D-4435-A25D-8D022478A4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702" y="4054709"/>
            <a:ext cx="2560410" cy="52714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9180EDE-1023-45C1-95E7-4A84F044C3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46651"/>
            <a:ext cx="3464700" cy="45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212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20ED1360-C7DE-4590-BF95-B8C84642AC34}"/>
              </a:ext>
            </a:extLst>
          </p:cNvPr>
          <p:cNvSpPr txBox="1"/>
          <p:nvPr/>
        </p:nvSpPr>
        <p:spPr>
          <a:xfrm>
            <a:off x="742950" y="114300"/>
            <a:ext cx="8001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err="1">
                <a:solidFill>
                  <a:schemeClr val="bg1"/>
                </a:solidFill>
              </a:rPr>
              <a:t>Vehicle</a:t>
            </a:r>
            <a:r>
              <a:rPr lang="it-IT" sz="2800" b="1" dirty="0">
                <a:solidFill>
                  <a:schemeClr val="bg1"/>
                </a:solidFill>
              </a:rPr>
              <a:t> tracking </a:t>
            </a:r>
            <a:r>
              <a:rPr lang="it-IT" sz="2800" b="1" dirty="0" err="1">
                <a:solidFill>
                  <a:schemeClr val="bg1"/>
                </a:solidFill>
              </a:rPr>
              <a:t>algorithm</a:t>
            </a:r>
            <a:r>
              <a:rPr lang="it-IT" sz="2800" b="1" dirty="0">
                <a:solidFill>
                  <a:schemeClr val="bg1"/>
                </a:solidFill>
              </a:rPr>
              <a:t> </a:t>
            </a:r>
            <a:r>
              <a:rPr lang="it-IT" sz="2800" b="1" dirty="0" err="1">
                <a:solidFill>
                  <a:schemeClr val="bg1"/>
                </a:solidFill>
              </a:rPr>
              <a:t>Implementation</a:t>
            </a:r>
            <a:r>
              <a:rPr lang="it-IT" sz="2800" b="1" dirty="0">
                <a:solidFill>
                  <a:schemeClr val="bg1"/>
                </a:solidFill>
              </a:rPr>
              <a:t> (4)</a:t>
            </a:r>
          </a:p>
          <a:p>
            <a:endParaRPr lang="it-IT" sz="2800" b="1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683A286-1462-421E-A977-D4895A7FC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669" y="1247775"/>
            <a:ext cx="9632547" cy="4721694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C82ED3F9-DBB5-4E0E-B11D-215C993BD28C}"/>
              </a:ext>
            </a:extLst>
          </p:cNvPr>
          <p:cNvSpPr/>
          <p:nvPr/>
        </p:nvSpPr>
        <p:spPr>
          <a:xfrm>
            <a:off x="1095375" y="3714750"/>
            <a:ext cx="6543675" cy="171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2E4DBB57-AA04-4A6E-A5F1-440BBC31B1C1}"/>
              </a:ext>
            </a:extLst>
          </p:cNvPr>
          <p:cNvCxnSpPr>
            <a:stCxn id="8" idx="3"/>
          </p:cNvCxnSpPr>
          <p:nvPr/>
        </p:nvCxnSpPr>
        <p:spPr>
          <a:xfrm flipV="1">
            <a:off x="7639050" y="3794760"/>
            <a:ext cx="240030" cy="57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C3AB642A-EBEA-49D3-8CFE-AEB9A7ED0C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9" b="17627"/>
          <a:stretch/>
        </p:blipFill>
        <p:spPr>
          <a:xfrm>
            <a:off x="7879080" y="3463110"/>
            <a:ext cx="2665094" cy="44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2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20ED1360-C7DE-4590-BF95-B8C84642AC34}"/>
              </a:ext>
            </a:extLst>
          </p:cNvPr>
          <p:cNvSpPr txBox="1"/>
          <p:nvPr/>
        </p:nvSpPr>
        <p:spPr>
          <a:xfrm>
            <a:off x="742950" y="114300"/>
            <a:ext cx="8001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err="1">
                <a:solidFill>
                  <a:schemeClr val="bg1"/>
                </a:solidFill>
              </a:rPr>
              <a:t>Vehicle</a:t>
            </a:r>
            <a:r>
              <a:rPr lang="it-IT" sz="2800" b="1" dirty="0">
                <a:solidFill>
                  <a:schemeClr val="bg1"/>
                </a:solidFill>
              </a:rPr>
              <a:t> tracking </a:t>
            </a:r>
            <a:r>
              <a:rPr lang="it-IT" sz="2800" b="1" dirty="0" err="1">
                <a:solidFill>
                  <a:schemeClr val="bg1"/>
                </a:solidFill>
              </a:rPr>
              <a:t>algorithm</a:t>
            </a:r>
            <a:r>
              <a:rPr lang="it-IT" sz="2800" b="1" dirty="0">
                <a:solidFill>
                  <a:schemeClr val="bg1"/>
                </a:solidFill>
              </a:rPr>
              <a:t> </a:t>
            </a:r>
            <a:r>
              <a:rPr lang="it-IT" sz="2800" b="1" dirty="0" err="1">
                <a:solidFill>
                  <a:schemeClr val="bg1"/>
                </a:solidFill>
              </a:rPr>
              <a:t>Implementation</a:t>
            </a:r>
            <a:r>
              <a:rPr lang="it-IT" sz="2800" b="1" dirty="0">
                <a:solidFill>
                  <a:schemeClr val="bg1"/>
                </a:solidFill>
              </a:rPr>
              <a:t> (5)</a:t>
            </a:r>
          </a:p>
          <a:p>
            <a:endParaRPr lang="it-IT" sz="2800" b="1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82A71CB-ED90-472C-A159-0856EAA06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360" y="2647624"/>
            <a:ext cx="10231278" cy="233395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94102C2-0B11-4211-A9C0-377084A75D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41" y="1068407"/>
            <a:ext cx="5017317" cy="94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455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9F3C8097-D722-4E58-9309-5B1A232602C9}"/>
              </a:ext>
            </a:extLst>
          </p:cNvPr>
          <p:cNvSpPr txBox="1"/>
          <p:nvPr/>
        </p:nvSpPr>
        <p:spPr>
          <a:xfrm>
            <a:off x="276224" y="272534"/>
            <a:ext cx="74771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 err="1">
                <a:solidFill>
                  <a:schemeClr val="bg1"/>
                </a:solidFill>
              </a:rPr>
              <a:t>Merging</a:t>
            </a:r>
            <a:r>
              <a:rPr lang="it-IT" sz="2800" b="1" dirty="0">
                <a:solidFill>
                  <a:schemeClr val="bg1"/>
                </a:solidFill>
              </a:rPr>
              <a:t> control </a:t>
            </a:r>
            <a:r>
              <a:rPr lang="it-IT" sz="2800" b="1" dirty="0" err="1">
                <a:solidFill>
                  <a:schemeClr val="bg1"/>
                </a:solidFill>
              </a:rPr>
              <a:t>algorithm</a:t>
            </a:r>
            <a:r>
              <a:rPr lang="it-IT" sz="2800" b="1" dirty="0">
                <a:solidFill>
                  <a:schemeClr val="bg1"/>
                </a:solidFill>
              </a:rPr>
              <a:t> </a:t>
            </a:r>
            <a:r>
              <a:rPr lang="it-IT" sz="2800" b="1" dirty="0" err="1">
                <a:solidFill>
                  <a:schemeClr val="bg1"/>
                </a:solidFill>
              </a:rPr>
              <a:t>Implementation</a:t>
            </a:r>
            <a:r>
              <a:rPr lang="it-IT" sz="2800" b="1" dirty="0">
                <a:solidFill>
                  <a:schemeClr val="bg1"/>
                </a:solidFill>
              </a:rPr>
              <a:t> (1)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C027C5A-56CA-40A7-A006-0A9F6F751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337" y="1922494"/>
            <a:ext cx="7654608" cy="430571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D57454C1-9C4C-4031-B39A-955289DBEBCE}"/>
              </a:ext>
            </a:extLst>
          </p:cNvPr>
          <p:cNvSpPr txBox="1"/>
          <p:nvPr/>
        </p:nvSpPr>
        <p:spPr>
          <a:xfrm>
            <a:off x="533399" y="1257300"/>
            <a:ext cx="6501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Changes</a:t>
            </a:r>
            <a:r>
              <a:rPr lang="it-IT" sz="2000" dirty="0"/>
              <a:t> in the </a:t>
            </a:r>
            <a:r>
              <a:rPr lang="it-IT" sz="2000" dirty="0" err="1"/>
              <a:t>algorithm</a:t>
            </a:r>
            <a:r>
              <a:rPr lang="it-IT" sz="2000" dirty="0"/>
              <a:t> in order to </a:t>
            </a:r>
            <a:r>
              <a:rPr lang="it-IT" sz="2000" b="1" dirty="0" err="1"/>
              <a:t>avoid</a:t>
            </a:r>
            <a:r>
              <a:rPr lang="it-IT" sz="2000" b="1" dirty="0"/>
              <a:t> speed </a:t>
            </a:r>
            <a:r>
              <a:rPr lang="it-IT" sz="2000" b="1" dirty="0" err="1"/>
              <a:t>saturation</a:t>
            </a:r>
            <a:r>
              <a:rPr lang="it-IT" sz="2000" dirty="0"/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4139418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9FA6223-91D1-453C-A6AF-452F46CE3BF2}"/>
              </a:ext>
            </a:extLst>
          </p:cNvPr>
          <p:cNvSpPr txBox="1"/>
          <p:nvPr/>
        </p:nvSpPr>
        <p:spPr>
          <a:xfrm>
            <a:off x="276225" y="27253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 err="1">
                <a:solidFill>
                  <a:schemeClr val="bg1"/>
                </a:solidFill>
              </a:rPr>
              <a:t>Merging</a:t>
            </a:r>
            <a:r>
              <a:rPr lang="it-IT" sz="2400" b="1" dirty="0">
                <a:solidFill>
                  <a:schemeClr val="bg1"/>
                </a:solidFill>
              </a:rPr>
              <a:t> control </a:t>
            </a:r>
            <a:r>
              <a:rPr lang="it-IT" sz="2400" b="1" dirty="0" err="1">
                <a:solidFill>
                  <a:schemeClr val="bg1"/>
                </a:solidFill>
              </a:rPr>
              <a:t>algorithm</a:t>
            </a:r>
            <a:r>
              <a:rPr lang="it-IT" sz="2400" b="1" dirty="0">
                <a:solidFill>
                  <a:schemeClr val="bg1"/>
                </a:solidFill>
              </a:rPr>
              <a:t> </a:t>
            </a:r>
            <a:r>
              <a:rPr lang="it-IT" sz="2400" b="1" dirty="0" err="1">
                <a:solidFill>
                  <a:schemeClr val="bg1"/>
                </a:solidFill>
              </a:rPr>
              <a:t>Implementation</a:t>
            </a:r>
            <a:r>
              <a:rPr lang="it-IT" sz="2400" b="1" dirty="0">
                <a:solidFill>
                  <a:schemeClr val="bg1"/>
                </a:solidFill>
              </a:rPr>
              <a:t> (2)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7F7A018-BFA2-427B-8D1E-97FBCBE5C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96" y="2590907"/>
            <a:ext cx="11153773" cy="247861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3F8A9BE-40DB-4B32-A5C9-92D3A5E2A508}"/>
              </a:ext>
            </a:extLst>
          </p:cNvPr>
          <p:cNvSpPr txBox="1"/>
          <p:nvPr/>
        </p:nvSpPr>
        <p:spPr>
          <a:xfrm>
            <a:off x="-130627" y="1786316"/>
            <a:ext cx="12100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Procedure to </a:t>
            </a:r>
            <a:r>
              <a:rPr lang="it-IT" sz="2000" dirty="0" err="1"/>
              <a:t>find</a:t>
            </a:r>
            <a:r>
              <a:rPr lang="it-IT" sz="2000" dirty="0"/>
              <a:t> the </a:t>
            </a:r>
            <a:r>
              <a:rPr lang="it-IT" sz="2000" dirty="0" err="1"/>
              <a:t>associated</a:t>
            </a:r>
            <a:r>
              <a:rPr lang="it-IT" sz="2000" dirty="0"/>
              <a:t> car in the </a:t>
            </a:r>
            <a:r>
              <a:rPr lang="it-IT" sz="2000" dirty="0" err="1"/>
              <a:t>main</a:t>
            </a:r>
            <a:r>
              <a:rPr lang="it-IT" sz="2000" dirty="0"/>
              <a:t> lane </a:t>
            </a:r>
          </a:p>
        </p:txBody>
      </p:sp>
    </p:spTree>
    <p:extLst>
      <p:ext uri="{BB962C8B-B14F-4D97-AF65-F5344CB8AC3E}">
        <p14:creationId xmlns:p14="http://schemas.microsoft.com/office/powerpoint/2010/main" val="1820295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562672FC-A257-4AED-A091-3C01F2F73C76}"/>
              </a:ext>
            </a:extLst>
          </p:cNvPr>
          <p:cNvSpPr txBox="1"/>
          <p:nvPr/>
        </p:nvSpPr>
        <p:spPr>
          <a:xfrm>
            <a:off x="245622" y="510863"/>
            <a:ext cx="7517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 err="1"/>
              <a:t>Implementation</a:t>
            </a:r>
            <a:r>
              <a:rPr lang="it-IT" sz="2800" b="1" dirty="0"/>
              <a:t> (3)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3B208D6-D42A-45D4-A9BF-60D1DE30A49A}"/>
              </a:ext>
            </a:extLst>
          </p:cNvPr>
          <p:cNvSpPr txBox="1"/>
          <p:nvPr/>
        </p:nvSpPr>
        <p:spPr>
          <a:xfrm>
            <a:off x="486383" y="1566154"/>
            <a:ext cx="3329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No check </a:t>
            </a:r>
            <a:r>
              <a:rPr lang="it-IT" sz="2000" dirty="0" err="1"/>
              <a:t>at</a:t>
            </a:r>
            <a:r>
              <a:rPr lang="it-IT" sz="2000" dirty="0"/>
              <a:t> the </a:t>
            </a:r>
            <a:r>
              <a:rPr lang="it-IT" sz="2000" dirty="0" err="1"/>
              <a:t>merging</a:t>
            </a:r>
            <a:r>
              <a:rPr lang="it-IT" sz="2000" dirty="0"/>
              <a:t> point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49D02A1-5140-438B-9296-9E91D3555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6181" y="4682833"/>
            <a:ext cx="2238687" cy="116221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9088E92-4250-4DC3-9E55-9FDE16109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24" y="2498335"/>
            <a:ext cx="11104358" cy="1528884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B398D2F8-7CEB-4565-BAE9-D8F6A32C4791}"/>
              </a:ext>
            </a:extLst>
          </p:cNvPr>
          <p:cNvSpPr/>
          <p:nvPr/>
        </p:nvSpPr>
        <p:spPr>
          <a:xfrm>
            <a:off x="7072008" y="3346315"/>
            <a:ext cx="1040860" cy="2042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057D6110-DB70-4038-B553-1FE8D3E3F68F}"/>
              </a:ext>
            </a:extLst>
          </p:cNvPr>
          <p:cNvCxnSpPr/>
          <p:nvPr/>
        </p:nvCxnSpPr>
        <p:spPr>
          <a:xfrm>
            <a:off x="8044774" y="3550596"/>
            <a:ext cx="914400" cy="914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829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795A839E-01A5-4CFB-A6DE-B7AB9C0C258C}"/>
              </a:ext>
            </a:extLst>
          </p:cNvPr>
          <p:cNvSpPr txBox="1"/>
          <p:nvPr/>
        </p:nvSpPr>
        <p:spPr>
          <a:xfrm>
            <a:off x="487178" y="219767"/>
            <a:ext cx="2322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/>
              <a:t>THE CONTEXT 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91E5416-1555-42C2-BD2E-2D184C2B8525}"/>
              </a:ext>
            </a:extLst>
          </p:cNvPr>
          <p:cNvSpPr txBox="1"/>
          <p:nvPr/>
        </p:nvSpPr>
        <p:spPr>
          <a:xfrm>
            <a:off x="487178" y="1100793"/>
            <a:ext cx="4039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One </a:t>
            </a:r>
            <a:r>
              <a:rPr lang="it-IT" sz="2400" dirty="0" err="1"/>
              <a:t>main</a:t>
            </a:r>
            <a:r>
              <a:rPr lang="it-IT" sz="2400" dirty="0"/>
              <a:t> lane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One </a:t>
            </a:r>
            <a:r>
              <a:rPr lang="it-IT" sz="2400" dirty="0" err="1"/>
              <a:t>secondary</a:t>
            </a:r>
            <a:r>
              <a:rPr lang="it-IT" sz="2400" dirty="0"/>
              <a:t> </a:t>
            </a:r>
            <a:r>
              <a:rPr lang="it-IT" sz="2400" dirty="0" err="1"/>
              <a:t>merging</a:t>
            </a:r>
            <a:r>
              <a:rPr lang="it-IT" sz="2400" dirty="0"/>
              <a:t> lane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02A0A59-50F2-44A1-8C27-111CAD62B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46" y="2522861"/>
            <a:ext cx="10448791" cy="135507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2D2F575-1457-428D-B1C9-AFBCD8664E16}"/>
              </a:ext>
            </a:extLst>
          </p:cNvPr>
          <p:cNvSpPr txBox="1"/>
          <p:nvPr/>
        </p:nvSpPr>
        <p:spPr>
          <a:xfrm>
            <a:off x="8873413" y="4077125"/>
            <a:ext cx="283939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THE GOAL</a:t>
            </a:r>
          </a:p>
          <a:p>
            <a:endParaRPr lang="it-IT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Safe </a:t>
            </a:r>
            <a:r>
              <a:rPr lang="it-IT" sz="2400" dirty="0" err="1"/>
              <a:t>traffic</a:t>
            </a: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Safe </a:t>
            </a:r>
            <a:r>
              <a:rPr lang="it-IT" sz="2400" dirty="0" err="1"/>
              <a:t>merging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3087398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7501EB74-63B6-4B7B-B7BB-781D8B95C59D}"/>
              </a:ext>
            </a:extLst>
          </p:cNvPr>
          <p:cNvSpPr txBox="1"/>
          <p:nvPr/>
        </p:nvSpPr>
        <p:spPr>
          <a:xfrm>
            <a:off x="8210550" y="3167390"/>
            <a:ext cx="2094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/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2369498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FCA189A5-08E4-47CC-BE73-F8A93D34B276}"/>
              </a:ext>
            </a:extLst>
          </p:cNvPr>
          <p:cNvSpPr txBox="1"/>
          <p:nvPr/>
        </p:nvSpPr>
        <p:spPr>
          <a:xfrm>
            <a:off x="459631" y="306581"/>
            <a:ext cx="609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 err="1"/>
              <a:t>Simulation</a:t>
            </a:r>
            <a:r>
              <a:rPr lang="it-IT" sz="2800" b="1" dirty="0"/>
              <a:t> (1)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3C8D226-A53F-4DE7-9257-234486DD59C0}"/>
              </a:ext>
            </a:extLst>
          </p:cNvPr>
          <p:cNvSpPr txBox="1"/>
          <p:nvPr/>
        </p:nvSpPr>
        <p:spPr>
          <a:xfrm>
            <a:off x="161795" y="1394755"/>
            <a:ext cx="669004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/>
              <a:t>Parameters</a:t>
            </a:r>
            <a:r>
              <a:rPr lang="it-IT" sz="2400" dirty="0"/>
              <a:t>: </a:t>
            </a:r>
          </a:p>
          <a:p>
            <a:endParaRPr lang="it-IT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a</a:t>
            </a:r>
            <a:r>
              <a:rPr lang="it-IT" sz="1200" dirty="0" err="1"/>
              <a:t>acc</a:t>
            </a:r>
            <a:r>
              <a:rPr lang="it-IT" sz="1200" dirty="0"/>
              <a:t> </a:t>
            </a:r>
            <a:r>
              <a:rPr lang="it-IT" sz="2000" dirty="0"/>
              <a:t>=  0.005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a</a:t>
            </a:r>
            <a:r>
              <a:rPr lang="it-IT" sz="1200" dirty="0" err="1"/>
              <a:t>dec</a:t>
            </a:r>
            <a:r>
              <a:rPr lang="it-IT" sz="1200" dirty="0"/>
              <a:t> </a:t>
            </a:r>
            <a:r>
              <a:rPr lang="it-IT" sz="2000" dirty="0"/>
              <a:t>=  0.15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/>
              <a:t>τ</a:t>
            </a:r>
            <a:r>
              <a:rPr lang="it-IT" sz="2000" dirty="0"/>
              <a:t>=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Δx</a:t>
            </a:r>
            <a:r>
              <a:rPr lang="it-IT" sz="1200" dirty="0" err="1"/>
              <a:t>min</a:t>
            </a:r>
            <a:r>
              <a:rPr lang="it-IT" sz="1200" dirty="0"/>
              <a:t> </a:t>
            </a:r>
            <a:r>
              <a:rPr lang="it-IT" sz="2000" dirty="0"/>
              <a:t>=  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Top-speed</a:t>
            </a:r>
            <a:r>
              <a:rPr lang="it-IT" sz="1600" dirty="0"/>
              <a:t> </a:t>
            </a:r>
            <a:r>
              <a:rPr lang="it-IT" sz="2000" dirty="0"/>
              <a:t>= 0.5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Max </a:t>
            </a:r>
            <a:r>
              <a:rPr lang="it-IT" sz="2000" dirty="0" err="1"/>
              <a:t>initial</a:t>
            </a:r>
            <a:r>
              <a:rPr lang="it-IT" sz="2000" dirty="0"/>
              <a:t> </a:t>
            </a:r>
            <a:r>
              <a:rPr lang="it-IT" sz="2000" dirty="0" err="1"/>
              <a:t>number</a:t>
            </a:r>
            <a:r>
              <a:rPr lang="it-IT" sz="2000" dirty="0"/>
              <a:t> of cars on </a:t>
            </a:r>
            <a:r>
              <a:rPr lang="it-IT" sz="2000" dirty="0" err="1"/>
              <a:t>main</a:t>
            </a:r>
            <a:r>
              <a:rPr lang="it-IT" sz="2000" dirty="0"/>
              <a:t> lane = 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Max </a:t>
            </a:r>
            <a:r>
              <a:rPr lang="it-IT" sz="2000" dirty="0" err="1"/>
              <a:t>initial</a:t>
            </a:r>
            <a:r>
              <a:rPr lang="it-IT" sz="2000" dirty="0"/>
              <a:t> </a:t>
            </a:r>
            <a:r>
              <a:rPr lang="it-IT" sz="2000" dirty="0" err="1"/>
              <a:t>number</a:t>
            </a:r>
            <a:r>
              <a:rPr lang="it-IT" sz="2000" dirty="0"/>
              <a:t> of cars on </a:t>
            </a:r>
            <a:r>
              <a:rPr lang="it-IT" sz="2000" dirty="0" err="1"/>
              <a:t>secondary</a:t>
            </a:r>
            <a:r>
              <a:rPr lang="it-IT" sz="2000" dirty="0"/>
              <a:t> lane =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471653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AFE7DBD-4098-482D-A1A2-7FB6B1D4AE68}"/>
              </a:ext>
            </a:extLst>
          </p:cNvPr>
          <p:cNvSpPr txBox="1"/>
          <p:nvPr/>
        </p:nvSpPr>
        <p:spPr>
          <a:xfrm>
            <a:off x="459631" y="306581"/>
            <a:ext cx="609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 err="1"/>
              <a:t>Simulation</a:t>
            </a:r>
            <a:r>
              <a:rPr lang="it-IT" sz="2800" b="1" dirty="0"/>
              <a:t> (2)</a:t>
            </a:r>
          </a:p>
        </p:txBody>
      </p:sp>
      <p:pic>
        <p:nvPicPr>
          <p:cNvPr id="7" name="video_4_Trim">
            <a:hlinkClick r:id="" action="ppaction://media"/>
            <a:extLst>
              <a:ext uri="{FF2B5EF4-FFF2-40B4-BE49-F238E27FC236}">
                <a16:creationId xmlns:a16="http://schemas.microsoft.com/office/drawing/2014/main" id="{30215E1D-745A-4550-84D9-4B26523A535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3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3006" y="829801"/>
            <a:ext cx="10080000" cy="5670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B4CA83A-FA22-4940-8073-1CDE92151B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3878" y="237531"/>
            <a:ext cx="4312332" cy="182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05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F516BDCD-EDA0-4DBF-8B47-040AAA9C41EC}"/>
              </a:ext>
            </a:extLst>
          </p:cNvPr>
          <p:cNvSpPr txBox="1"/>
          <p:nvPr/>
        </p:nvSpPr>
        <p:spPr>
          <a:xfrm>
            <a:off x="372533" y="17093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 err="1"/>
              <a:t>Simulation</a:t>
            </a:r>
            <a:r>
              <a:rPr lang="it-IT" sz="2800" b="1" dirty="0"/>
              <a:t> (3)</a:t>
            </a:r>
          </a:p>
        </p:txBody>
      </p:sp>
      <p:pic>
        <p:nvPicPr>
          <p:cNvPr id="10" name="video_5_Trim">
            <a:hlinkClick r:id="" action="ppaction://media"/>
            <a:extLst>
              <a:ext uri="{FF2B5EF4-FFF2-40B4-BE49-F238E27FC236}">
                <a16:creationId xmlns:a16="http://schemas.microsoft.com/office/drawing/2014/main" id="{3CF25A3A-A667-478A-8F9B-EA10105CD6A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2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5907" y="694153"/>
            <a:ext cx="10080000" cy="56700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77F8AD6C-91CC-49D6-9F98-03BBB69668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5381" y="296333"/>
            <a:ext cx="4120712" cy="17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3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0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CE2DDAFF-8A59-4A03-9E07-89CCFCE639F1}"/>
              </a:ext>
            </a:extLst>
          </p:cNvPr>
          <p:cNvSpPr txBox="1"/>
          <p:nvPr/>
        </p:nvSpPr>
        <p:spPr>
          <a:xfrm>
            <a:off x="335902" y="205274"/>
            <a:ext cx="2276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 err="1"/>
              <a:t>Simulation</a:t>
            </a:r>
            <a:r>
              <a:rPr lang="it-IT" sz="2800" b="1" dirty="0"/>
              <a:t> (4)</a:t>
            </a:r>
          </a:p>
        </p:txBody>
      </p:sp>
      <p:pic>
        <p:nvPicPr>
          <p:cNvPr id="2" name="video_1_Trim">
            <a:hlinkClick r:id="" action="ppaction://media"/>
            <a:extLst>
              <a:ext uri="{FF2B5EF4-FFF2-40B4-BE49-F238E27FC236}">
                <a16:creationId xmlns:a16="http://schemas.microsoft.com/office/drawing/2014/main" id="{C0576624-0A46-485E-A85E-F9BC92A2651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3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5198" y="890181"/>
            <a:ext cx="10080000" cy="5670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2EF051BC-22C7-4C5F-B6E4-E7E258A75B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9397" y="374343"/>
            <a:ext cx="4320000" cy="181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5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3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FB29513E-8918-4E4A-BA47-757840D62DB6}"/>
              </a:ext>
            </a:extLst>
          </p:cNvPr>
          <p:cNvSpPr txBox="1"/>
          <p:nvPr/>
        </p:nvSpPr>
        <p:spPr>
          <a:xfrm>
            <a:off x="372533" y="17093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 err="1"/>
              <a:t>Simulation</a:t>
            </a:r>
            <a:r>
              <a:rPr lang="it-IT" sz="2800" b="1" dirty="0"/>
              <a:t> (5)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F09C78D-B9DC-4025-A065-C06FE2F50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450" y="4097465"/>
            <a:ext cx="4408630" cy="182803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C816F81-80F0-4260-8A8A-BC6DEF974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64" y="1280276"/>
            <a:ext cx="4320000" cy="181392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B6B33F4-C974-401B-9D21-8ABA96AB1E43}"/>
              </a:ext>
            </a:extLst>
          </p:cNvPr>
          <p:cNvSpPr txBox="1"/>
          <p:nvPr/>
        </p:nvSpPr>
        <p:spPr>
          <a:xfrm>
            <a:off x="507998" y="713858"/>
            <a:ext cx="4157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Main</a:t>
            </a:r>
            <a:r>
              <a:rPr lang="it-IT" sz="1400" dirty="0"/>
              <a:t> lane: 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Second lane: 3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EEE85FA-3D5D-4561-B58C-18696604DEF7}"/>
              </a:ext>
            </a:extLst>
          </p:cNvPr>
          <p:cNvSpPr txBox="1"/>
          <p:nvPr/>
        </p:nvSpPr>
        <p:spPr>
          <a:xfrm>
            <a:off x="5508450" y="3543805"/>
            <a:ext cx="42777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Main</a:t>
            </a:r>
            <a:r>
              <a:rPr lang="it-IT" sz="1400" dirty="0"/>
              <a:t> lane: 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Second lane: 0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0F47B11-A4CD-4394-9D0F-B4440ABB9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450" y="1271392"/>
            <a:ext cx="4320000" cy="178119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F1A814F-331E-42DC-800D-5A6285C45678}"/>
              </a:ext>
            </a:extLst>
          </p:cNvPr>
          <p:cNvSpPr txBox="1"/>
          <p:nvPr/>
        </p:nvSpPr>
        <p:spPr>
          <a:xfrm>
            <a:off x="5508450" y="662152"/>
            <a:ext cx="4157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Main</a:t>
            </a:r>
            <a:r>
              <a:rPr lang="it-IT" sz="1400" dirty="0"/>
              <a:t> lane: 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Second lane: 2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6A7B2D9-F4CC-49EE-BED9-F8801EE12C74}"/>
              </a:ext>
            </a:extLst>
          </p:cNvPr>
          <p:cNvSpPr txBox="1"/>
          <p:nvPr/>
        </p:nvSpPr>
        <p:spPr>
          <a:xfrm>
            <a:off x="707931" y="3502192"/>
            <a:ext cx="4157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Main</a:t>
            </a:r>
            <a:r>
              <a:rPr lang="it-IT" sz="1400" dirty="0"/>
              <a:t> lane: 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Second lane: 1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99BBE8E-D2D4-46D3-9365-FEF493209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064" y="4103366"/>
            <a:ext cx="4320000" cy="182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2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49CC19CC-87B5-4470-A749-4D27692979A3}"/>
              </a:ext>
            </a:extLst>
          </p:cNvPr>
          <p:cNvSpPr txBox="1"/>
          <p:nvPr/>
        </p:nvSpPr>
        <p:spPr>
          <a:xfrm>
            <a:off x="6816860" y="2733675"/>
            <a:ext cx="494651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IMPLEMENTED ALGORITHMS</a:t>
            </a:r>
            <a:r>
              <a:rPr lang="it-IT" sz="2800" dirty="0"/>
              <a:t>:</a:t>
            </a:r>
          </a:p>
          <a:p>
            <a:r>
              <a:rPr lang="it-IT" sz="28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 err="1"/>
              <a:t>Vehicle</a:t>
            </a:r>
            <a:r>
              <a:rPr lang="it-IT" sz="2800" dirty="0"/>
              <a:t> tracking </a:t>
            </a:r>
            <a:r>
              <a:rPr lang="it-IT" sz="2800" dirty="0" err="1"/>
              <a:t>algorithm</a:t>
            </a:r>
            <a:endParaRPr lang="it-IT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 err="1"/>
              <a:t>Merging</a:t>
            </a:r>
            <a:r>
              <a:rPr lang="it-IT" sz="2800" dirty="0"/>
              <a:t> control </a:t>
            </a:r>
            <a:r>
              <a:rPr lang="it-IT" sz="2800" dirty="0" err="1"/>
              <a:t>algorithm</a:t>
            </a:r>
            <a:endParaRPr lang="it-IT" sz="2800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24924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F7DC57B2-4E6E-4CAD-8AB9-3F9BA8B562C5}"/>
              </a:ext>
            </a:extLst>
          </p:cNvPr>
          <p:cNvSpPr txBox="1"/>
          <p:nvPr/>
        </p:nvSpPr>
        <p:spPr>
          <a:xfrm>
            <a:off x="361950" y="21538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/>
              <a:t>IMPLEMENTED ALGORITHMS: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8FB8706-45D3-4153-B744-8DD2829DE297}"/>
              </a:ext>
            </a:extLst>
          </p:cNvPr>
          <p:cNvSpPr txBox="1"/>
          <p:nvPr/>
        </p:nvSpPr>
        <p:spPr>
          <a:xfrm>
            <a:off x="361950" y="4289185"/>
            <a:ext cx="107061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/>
              <a:t>Vehicle</a:t>
            </a:r>
            <a:r>
              <a:rPr lang="it-IT" sz="2400" dirty="0"/>
              <a:t> tracking </a:t>
            </a:r>
            <a:r>
              <a:rPr lang="it-IT" sz="2400" dirty="0" err="1"/>
              <a:t>algorithm</a:t>
            </a:r>
            <a:r>
              <a:rPr lang="it-IT" sz="2400" dirty="0"/>
              <a:t> </a:t>
            </a:r>
            <a:r>
              <a:rPr lang="it-IT" sz="2400" dirty="0" err="1"/>
              <a:t>observed</a:t>
            </a:r>
            <a:r>
              <a:rPr lang="it-IT" sz="2400" dirty="0"/>
              <a:t> in </a:t>
            </a:r>
            <a:r>
              <a:rPr lang="it-IT" sz="2400" dirty="0" err="1"/>
              <a:t>all</a:t>
            </a:r>
            <a:r>
              <a:rPr lang="it-IT" sz="2400" dirty="0"/>
              <a:t> zones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/>
              <a:t>Merging</a:t>
            </a:r>
            <a:r>
              <a:rPr lang="it-IT" sz="2400" dirty="0"/>
              <a:t> control </a:t>
            </a:r>
            <a:r>
              <a:rPr lang="it-IT" sz="2400" dirty="0" err="1"/>
              <a:t>algorithm</a:t>
            </a:r>
            <a:r>
              <a:rPr lang="it-IT" sz="2400" dirty="0"/>
              <a:t> </a:t>
            </a:r>
            <a:r>
              <a:rPr lang="it-IT" sz="2400" dirty="0" err="1"/>
              <a:t>observed</a:t>
            </a:r>
            <a:r>
              <a:rPr lang="it-IT" sz="2400" dirty="0"/>
              <a:t> in control zone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F3B680A-B850-4426-A159-B1A217605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2419025"/>
            <a:ext cx="10706100" cy="167589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6A47846-AC07-45A7-88D7-03BE0A2CCDF8}"/>
              </a:ext>
            </a:extLst>
          </p:cNvPr>
          <p:cNvSpPr txBox="1"/>
          <p:nvPr/>
        </p:nvSpPr>
        <p:spPr>
          <a:xfrm>
            <a:off x="361949" y="1729534"/>
            <a:ext cx="609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The street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divided</a:t>
            </a:r>
            <a:r>
              <a:rPr lang="it-IT" sz="2400" dirty="0"/>
              <a:t> </a:t>
            </a:r>
            <a:r>
              <a:rPr lang="it-IT" sz="2400" dirty="0" err="1"/>
              <a:t>into</a:t>
            </a:r>
            <a:r>
              <a:rPr lang="it-IT" sz="2400" dirty="0"/>
              <a:t> </a:t>
            </a:r>
            <a:r>
              <a:rPr lang="it-IT" sz="2400" dirty="0" err="1"/>
              <a:t>different</a:t>
            </a:r>
            <a:r>
              <a:rPr lang="it-IT" sz="2400" dirty="0"/>
              <a:t> zones:</a:t>
            </a:r>
          </a:p>
        </p:txBody>
      </p:sp>
    </p:spTree>
    <p:extLst>
      <p:ext uri="{BB962C8B-B14F-4D97-AF65-F5344CB8AC3E}">
        <p14:creationId xmlns:p14="http://schemas.microsoft.com/office/powerpoint/2010/main" val="757039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DCD4C48-C312-4875-BE1D-D2CF211B9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849" y="1348299"/>
            <a:ext cx="2353041" cy="105569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95A954-EFCA-4C05-B318-3AA5F6610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313" y="2738035"/>
            <a:ext cx="2590115" cy="91371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B1130EA-C041-49AB-B309-C3EF677208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4415" r="7374"/>
          <a:stretch/>
        </p:blipFill>
        <p:spPr>
          <a:xfrm>
            <a:off x="4124033" y="4164560"/>
            <a:ext cx="3992676" cy="73127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BEC0838-1DB6-48D0-856B-CC108AEAC156}"/>
              </a:ext>
            </a:extLst>
          </p:cNvPr>
          <p:cNvSpPr txBox="1"/>
          <p:nvPr/>
        </p:nvSpPr>
        <p:spPr>
          <a:xfrm>
            <a:off x="937682" y="207257"/>
            <a:ext cx="6148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err="1">
                <a:solidFill>
                  <a:schemeClr val="bg1"/>
                </a:solidFill>
              </a:rPr>
              <a:t>Vehicle</a:t>
            </a:r>
            <a:r>
              <a:rPr lang="it-IT" sz="2800" b="1" dirty="0">
                <a:solidFill>
                  <a:schemeClr val="bg1"/>
                </a:solidFill>
              </a:rPr>
              <a:t> tracking </a:t>
            </a:r>
            <a:r>
              <a:rPr lang="it-IT" sz="2800" b="1" dirty="0" err="1">
                <a:solidFill>
                  <a:schemeClr val="bg1"/>
                </a:solidFill>
              </a:rPr>
              <a:t>algorithm</a:t>
            </a:r>
            <a:r>
              <a:rPr lang="it-IT" sz="2800" b="1" dirty="0">
                <a:solidFill>
                  <a:schemeClr val="bg1"/>
                </a:solidFill>
              </a:rPr>
              <a:t> (1)</a:t>
            </a:r>
          </a:p>
          <a:p>
            <a:endParaRPr lang="it-IT" sz="20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FD761F4-BFD0-4105-B3A3-F9DCF711F31E}"/>
              </a:ext>
            </a:extLst>
          </p:cNvPr>
          <p:cNvSpPr txBox="1"/>
          <p:nvPr/>
        </p:nvSpPr>
        <p:spPr>
          <a:xfrm>
            <a:off x="807396" y="931325"/>
            <a:ext cx="10554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/>
              <a:t>We</a:t>
            </a:r>
            <a:r>
              <a:rPr lang="it-IT" sz="1600" dirty="0"/>
              <a:t> start from the </a:t>
            </a:r>
            <a:r>
              <a:rPr lang="it-IT" sz="1600" dirty="0" err="1"/>
              <a:t>definitions</a:t>
            </a:r>
            <a:r>
              <a:rPr lang="it-IT" sz="1600" dirty="0"/>
              <a:t> of </a:t>
            </a:r>
            <a:r>
              <a:rPr lang="it-IT" sz="1600" dirty="0" err="1"/>
              <a:t>velocity</a:t>
            </a:r>
            <a:r>
              <a:rPr lang="it-IT" sz="1600" dirty="0"/>
              <a:t> and </a:t>
            </a:r>
            <a:r>
              <a:rPr lang="it-IT" sz="1600" dirty="0" err="1"/>
              <a:t>acceleration</a:t>
            </a:r>
            <a:r>
              <a:rPr lang="it-IT" sz="1600" dirty="0"/>
              <a:t> in a discrete system: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2211A88-5946-4562-B6B1-6DBBFAB13960}"/>
              </a:ext>
            </a:extLst>
          </p:cNvPr>
          <p:cNvSpPr txBox="1"/>
          <p:nvPr/>
        </p:nvSpPr>
        <p:spPr>
          <a:xfrm>
            <a:off x="807396" y="2300771"/>
            <a:ext cx="10554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and </a:t>
            </a:r>
            <a:r>
              <a:rPr lang="it-IT" sz="1600" dirty="0" err="1"/>
              <a:t>accordingly</a:t>
            </a:r>
            <a:r>
              <a:rPr lang="it-IT" sz="1600" dirty="0"/>
              <a:t> </a:t>
            </a:r>
            <a:r>
              <a:rPr lang="it-IT" sz="1600" dirty="0" err="1"/>
              <a:t>we</a:t>
            </a:r>
            <a:r>
              <a:rPr lang="it-IT" sz="1600" dirty="0"/>
              <a:t> can update the </a:t>
            </a:r>
            <a:r>
              <a:rPr lang="it-IT" sz="1600" b="1" dirty="0"/>
              <a:t>speed</a:t>
            </a:r>
            <a:r>
              <a:rPr lang="it-IT" sz="1600" dirty="0"/>
              <a:t> and </a:t>
            </a:r>
            <a:r>
              <a:rPr lang="it-IT" sz="1600" b="1" dirty="0"/>
              <a:t>position</a:t>
            </a:r>
            <a:r>
              <a:rPr lang="it-IT" sz="1600" dirty="0"/>
              <a:t> of the </a:t>
            </a:r>
            <a:r>
              <a:rPr lang="it-IT" sz="1600" dirty="0" err="1"/>
              <a:t>vehicles</a:t>
            </a:r>
            <a:r>
              <a:rPr lang="it-IT" sz="1600" dirty="0"/>
              <a:t> in </a:t>
            </a:r>
            <a:r>
              <a:rPr lang="it-IT" sz="1600" dirty="0" err="1"/>
              <a:t>this</a:t>
            </a:r>
            <a:r>
              <a:rPr lang="it-IT" sz="1600" dirty="0"/>
              <a:t> way: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ED3574B-2758-47F2-8B57-33531CC5D11D}"/>
              </a:ext>
            </a:extLst>
          </p:cNvPr>
          <p:cNvSpPr txBox="1"/>
          <p:nvPr/>
        </p:nvSpPr>
        <p:spPr>
          <a:xfrm>
            <a:off x="807396" y="3714097"/>
            <a:ext cx="10554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By </a:t>
            </a:r>
            <a:r>
              <a:rPr lang="it-IT" sz="1600" dirty="0" err="1"/>
              <a:t>combining</a:t>
            </a:r>
            <a:r>
              <a:rPr lang="it-IT" sz="1600" dirty="0"/>
              <a:t> </a:t>
            </a:r>
            <a:r>
              <a:rPr lang="it-IT" sz="1600" dirty="0" err="1"/>
              <a:t>these</a:t>
            </a:r>
            <a:r>
              <a:rPr lang="it-IT" sz="1600" dirty="0"/>
              <a:t> </a:t>
            </a:r>
            <a:r>
              <a:rPr lang="it-IT" sz="1600" dirty="0" err="1"/>
              <a:t>two</a:t>
            </a:r>
            <a:r>
              <a:rPr lang="it-IT" sz="1600" dirty="0"/>
              <a:t> </a:t>
            </a:r>
            <a:r>
              <a:rPr lang="it-IT" sz="1600" dirty="0" err="1"/>
              <a:t>equations</a:t>
            </a:r>
            <a:r>
              <a:rPr lang="it-IT" sz="1600" dirty="0"/>
              <a:t> </a:t>
            </a:r>
            <a:r>
              <a:rPr lang="it-IT" sz="1600" dirty="0" err="1"/>
              <a:t>we</a:t>
            </a:r>
            <a:r>
              <a:rPr lang="it-IT" sz="1600" dirty="0"/>
              <a:t> can </a:t>
            </a:r>
            <a:r>
              <a:rPr lang="it-IT" sz="1600" dirty="0" err="1"/>
              <a:t>rewrite</a:t>
            </a:r>
            <a:r>
              <a:rPr lang="it-IT" sz="1600" dirty="0"/>
              <a:t> the position update </a:t>
            </a:r>
            <a:r>
              <a:rPr lang="it-IT" sz="1600" dirty="0" err="1"/>
              <a:t>as</a:t>
            </a:r>
            <a:r>
              <a:rPr lang="it-IT" sz="1600" dirty="0"/>
              <a:t> follow: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EAEA45E-3BBE-42DE-9F55-DCE7EA3AEA98}"/>
              </a:ext>
            </a:extLst>
          </p:cNvPr>
          <p:cNvSpPr txBox="1"/>
          <p:nvPr/>
        </p:nvSpPr>
        <p:spPr>
          <a:xfrm>
            <a:off x="843116" y="5007744"/>
            <a:ext cx="105545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The key point for a </a:t>
            </a:r>
            <a:r>
              <a:rPr lang="it-IT" sz="1600" b="1" dirty="0"/>
              <a:t>safe tracking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that</a:t>
            </a:r>
            <a:r>
              <a:rPr lang="it-IT" sz="1600" dirty="0"/>
              <a:t> </a:t>
            </a:r>
            <a:r>
              <a:rPr lang="el-GR" sz="1600" b="1" dirty="0"/>
              <a:t>Δ</a:t>
            </a:r>
            <a:r>
              <a:rPr lang="it-IT" sz="1600" b="1" dirty="0"/>
              <a:t>x </a:t>
            </a:r>
            <a:r>
              <a:rPr lang="it-IT" sz="1600" b="1" dirty="0" err="1"/>
              <a:t>between</a:t>
            </a:r>
            <a:r>
              <a:rPr lang="it-IT" sz="1600" b="1" dirty="0"/>
              <a:t> successive </a:t>
            </a:r>
            <a:r>
              <a:rPr lang="it-IT" sz="1600" b="1" dirty="0" err="1"/>
              <a:t>vehicles</a:t>
            </a:r>
            <a:r>
              <a:rPr lang="it-IT" sz="1600" b="1" dirty="0"/>
              <a:t> </a:t>
            </a:r>
            <a:r>
              <a:rPr lang="it-IT" sz="1600" b="1" dirty="0" err="1"/>
              <a:t>has</a:t>
            </a:r>
            <a:r>
              <a:rPr lang="it-IT" sz="1600" b="1" dirty="0"/>
              <a:t> to be </a:t>
            </a:r>
            <a:r>
              <a:rPr lang="it-IT" sz="1600" b="1" dirty="0" err="1"/>
              <a:t>greater</a:t>
            </a:r>
            <a:r>
              <a:rPr lang="it-IT" sz="1600" b="1" dirty="0"/>
              <a:t> </a:t>
            </a:r>
            <a:r>
              <a:rPr lang="it-IT" sz="1600" b="1" dirty="0" err="1"/>
              <a:t>than</a:t>
            </a:r>
            <a:r>
              <a:rPr lang="it-IT" sz="1600" b="1" dirty="0"/>
              <a:t> </a:t>
            </a:r>
            <a:r>
              <a:rPr lang="el-GR" sz="1600" b="1" dirty="0"/>
              <a:t>Δ</a:t>
            </a:r>
            <a:r>
              <a:rPr lang="it-IT" sz="1600" b="1" dirty="0" err="1"/>
              <a:t>x</a:t>
            </a:r>
            <a:r>
              <a:rPr lang="it-IT" sz="1200" b="1" dirty="0" err="1"/>
              <a:t>min</a:t>
            </a:r>
            <a:r>
              <a:rPr lang="it-IT" sz="1600" b="1" dirty="0"/>
              <a:t> for </a:t>
            </a:r>
            <a:r>
              <a:rPr lang="it-IT" sz="1600" b="1" dirty="0" err="1"/>
              <a:t>all</a:t>
            </a:r>
            <a:r>
              <a:rPr lang="it-IT" sz="1600" b="1" dirty="0"/>
              <a:t> times</a:t>
            </a:r>
            <a:r>
              <a:rPr lang="it-IT" sz="1600" dirty="0"/>
              <a:t>. S</a:t>
            </a:r>
            <a:r>
              <a:rPr lang="it-IT" sz="1600" b="0" i="0" u="none" strike="noStrike" baseline="0" dirty="0"/>
              <a:t>o </a:t>
            </a:r>
            <a:r>
              <a:rPr lang="it-IT" sz="1600" b="0" i="0" u="none" strike="noStrike" baseline="0" dirty="0" err="1"/>
              <a:t>if</a:t>
            </a:r>
            <a:r>
              <a:rPr lang="it-IT" sz="1600" dirty="0"/>
              <a:t> </a:t>
            </a:r>
            <a:r>
              <a:rPr lang="it-IT" sz="1600" b="0" i="0" u="none" strike="noStrike" baseline="0" dirty="0"/>
              <a:t>the</a:t>
            </a:r>
            <a:r>
              <a:rPr lang="it-IT" sz="1600" dirty="0"/>
              <a:t> </a:t>
            </a:r>
            <a:r>
              <a:rPr lang="en-US" sz="1600" b="0" i="0" u="none" strike="noStrike" baseline="0" dirty="0"/>
              <a:t>leading vehicle makes its speed lower or it stops, the following one has to change its speed accordingly in order to prevent any collisions. </a:t>
            </a:r>
            <a:endParaRPr lang="it-IT" sz="1600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80226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E988B39-7FE7-4930-8363-2E3C9D5F7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806" y="2171257"/>
            <a:ext cx="5538692" cy="259961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BEC0838-1DB6-48D0-856B-CC108AEAC156}"/>
              </a:ext>
            </a:extLst>
          </p:cNvPr>
          <p:cNvSpPr txBox="1"/>
          <p:nvPr/>
        </p:nvSpPr>
        <p:spPr>
          <a:xfrm>
            <a:off x="937682" y="207257"/>
            <a:ext cx="6148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err="1">
                <a:solidFill>
                  <a:schemeClr val="bg1"/>
                </a:solidFill>
              </a:rPr>
              <a:t>Vehicle</a:t>
            </a:r>
            <a:r>
              <a:rPr lang="it-IT" sz="2800" b="1" dirty="0">
                <a:solidFill>
                  <a:schemeClr val="bg1"/>
                </a:solidFill>
              </a:rPr>
              <a:t> tracking </a:t>
            </a:r>
            <a:r>
              <a:rPr lang="it-IT" sz="2800" b="1" dirty="0" err="1">
                <a:solidFill>
                  <a:schemeClr val="bg1"/>
                </a:solidFill>
              </a:rPr>
              <a:t>algorithm</a:t>
            </a:r>
            <a:r>
              <a:rPr lang="it-IT" sz="2800" b="1" dirty="0">
                <a:solidFill>
                  <a:schemeClr val="bg1"/>
                </a:solidFill>
              </a:rPr>
              <a:t> (2)</a:t>
            </a:r>
          </a:p>
          <a:p>
            <a:endParaRPr lang="it-IT" sz="20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2F14384-1700-4672-875B-420D0EBA9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949" y="3875573"/>
            <a:ext cx="2732231" cy="51456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0AC8378-45EC-4E48-A236-C9C3CC614098}"/>
              </a:ext>
            </a:extLst>
          </p:cNvPr>
          <p:cNvSpPr txBox="1"/>
          <p:nvPr/>
        </p:nvSpPr>
        <p:spPr>
          <a:xfrm>
            <a:off x="1047259" y="3343941"/>
            <a:ext cx="4928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And </a:t>
            </a:r>
            <a:r>
              <a:rPr lang="it-IT" sz="1600" dirty="0" err="1"/>
              <a:t>combining</a:t>
            </a:r>
            <a:r>
              <a:rPr lang="it-IT" sz="1600" dirty="0"/>
              <a:t> </a:t>
            </a:r>
            <a:r>
              <a:rPr lang="it-IT" sz="1600" dirty="0" err="1"/>
              <a:t>them</a:t>
            </a:r>
            <a:r>
              <a:rPr lang="it-IT" sz="1600" dirty="0"/>
              <a:t> with the </a:t>
            </a:r>
            <a:r>
              <a:rPr lang="it-IT" sz="1600" b="1" dirty="0"/>
              <a:t>safe </a:t>
            </a:r>
            <a:r>
              <a:rPr lang="it-IT" sz="1600" b="1" dirty="0" err="1"/>
              <a:t>traffic</a:t>
            </a:r>
            <a:r>
              <a:rPr lang="it-IT" sz="1600" b="1" dirty="0"/>
              <a:t> flow </a:t>
            </a:r>
            <a:r>
              <a:rPr lang="it-IT" sz="1600" dirty="0" err="1"/>
              <a:t>equation</a:t>
            </a:r>
            <a:r>
              <a:rPr lang="it-IT" sz="1600" dirty="0"/>
              <a:t>:</a:t>
            </a:r>
            <a:r>
              <a:rPr lang="it-IT" sz="1600" b="1" dirty="0"/>
              <a:t> 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55EC92D5-AA1C-4077-8623-9E754CE5F7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81" y="4947106"/>
            <a:ext cx="4766849" cy="925993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56F5EE0-B418-4528-83C8-3A0BD1C80B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58" y="2171257"/>
            <a:ext cx="3091621" cy="1172684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EBA91E9-4C6A-4239-BB33-BACC6639BCD9}"/>
              </a:ext>
            </a:extLst>
          </p:cNvPr>
          <p:cNvSpPr txBox="1"/>
          <p:nvPr/>
        </p:nvSpPr>
        <p:spPr>
          <a:xfrm>
            <a:off x="1047258" y="1267899"/>
            <a:ext cx="96780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So </a:t>
            </a:r>
            <a:r>
              <a:rPr lang="it-IT" sz="1600" dirty="0" err="1"/>
              <a:t>we</a:t>
            </a:r>
            <a:r>
              <a:rPr lang="it-IT" sz="1600" dirty="0"/>
              <a:t> </a:t>
            </a:r>
            <a:r>
              <a:rPr lang="it-IT" sz="1600" dirty="0" err="1"/>
              <a:t>consider</a:t>
            </a:r>
            <a:r>
              <a:rPr lang="it-IT" sz="1600" dirty="0"/>
              <a:t> </a:t>
            </a:r>
            <a:r>
              <a:rPr lang="it-IT" sz="1600" b="1" dirty="0" err="1"/>
              <a:t>two</a:t>
            </a:r>
            <a:r>
              <a:rPr lang="it-IT" sz="1600" b="1" dirty="0"/>
              <a:t> successive </a:t>
            </a:r>
            <a:r>
              <a:rPr lang="it-IT" sz="1600" b="1" dirty="0" err="1"/>
              <a:t>vehicle</a:t>
            </a:r>
            <a:r>
              <a:rPr lang="it-IT" sz="1600" b="1" dirty="0"/>
              <a:t> A-&gt;B</a:t>
            </a:r>
            <a:r>
              <a:rPr lang="it-IT" sz="1600" dirty="0"/>
              <a:t>. A</a:t>
            </a:r>
            <a:r>
              <a:rPr lang="it-IT" sz="1600" b="0" i="0" u="none" strike="noStrike" baseline="0" dirty="0"/>
              <a:t>ssume </a:t>
            </a:r>
            <a:r>
              <a:rPr lang="it-IT" sz="1600" b="0" i="0" u="none" strike="noStrike" baseline="0" dirty="0" err="1"/>
              <a:t>that</a:t>
            </a:r>
            <a:r>
              <a:rPr lang="it-IT" sz="1600" b="0" i="0" u="none" strike="noStrike" baseline="0" dirty="0"/>
              <a:t> </a:t>
            </a:r>
            <a:r>
              <a:rPr lang="it-IT" sz="1600" b="0" i="0" u="none" strike="noStrike" baseline="0" dirty="0" err="1"/>
              <a:t>both</a:t>
            </a:r>
            <a:r>
              <a:rPr lang="it-IT" sz="1600" dirty="0"/>
              <a:t> </a:t>
            </a:r>
            <a:r>
              <a:rPr lang="en-US" sz="1600" b="0" i="0" u="none" strike="noStrike" baseline="0" dirty="0"/>
              <a:t>vehicles stop for final case. </a:t>
            </a:r>
          </a:p>
          <a:p>
            <a:pPr algn="l"/>
            <a:r>
              <a:rPr lang="en-US" sz="1600" b="0" i="0" u="none" strike="noStrike" baseline="0" dirty="0"/>
              <a:t>Since vehicles speed of each one will be zero for the final condition, </a:t>
            </a:r>
            <a:r>
              <a:rPr lang="en-US" sz="1600" dirty="0"/>
              <a:t>t</a:t>
            </a:r>
            <a:r>
              <a:rPr lang="en-US" sz="1600" b="0" i="0" u="none" strike="noStrike" baseline="0" dirty="0"/>
              <a:t>he equation of the position can be rewritten </a:t>
            </a:r>
          </a:p>
          <a:p>
            <a:pPr algn="l"/>
            <a:r>
              <a:rPr lang="en-US" sz="1600" b="0" i="0" u="none" strike="noStrike" baseline="0" dirty="0"/>
              <a:t>for </a:t>
            </a:r>
            <a:r>
              <a:rPr lang="it-IT" sz="1600" b="0" i="0" u="none" strike="noStrike" baseline="0" dirty="0" err="1"/>
              <a:t>each</a:t>
            </a:r>
            <a:r>
              <a:rPr lang="it-IT" sz="1600" b="0" i="0" u="none" strike="noStrike" baseline="0" dirty="0"/>
              <a:t> </a:t>
            </a:r>
            <a:r>
              <a:rPr lang="it-IT" sz="1600" b="0" i="0" u="none" strike="noStrike" baseline="0" dirty="0" err="1"/>
              <a:t>vehicle</a:t>
            </a:r>
            <a:r>
              <a:rPr lang="it-IT" sz="1600" b="0" i="0" u="none" strike="noStrike" baseline="0" dirty="0"/>
              <a:t> </a:t>
            </a:r>
            <a:r>
              <a:rPr lang="it-IT" sz="1600" b="0" i="0" u="none" strike="noStrike" baseline="0" dirty="0" err="1"/>
              <a:t>as</a:t>
            </a:r>
            <a:r>
              <a:rPr lang="it-IT" sz="1600" b="0" i="0" u="none" strike="noStrike" baseline="0" dirty="0"/>
              <a:t> follows:</a:t>
            </a:r>
            <a:endParaRPr lang="it-IT" sz="1600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D6F49FD-43E4-43F5-B7AA-C38D3476D7D9}"/>
              </a:ext>
            </a:extLst>
          </p:cNvPr>
          <p:cNvSpPr txBox="1"/>
          <p:nvPr/>
        </p:nvSpPr>
        <p:spPr>
          <a:xfrm>
            <a:off x="1119949" y="4608552"/>
            <a:ext cx="52382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err="1"/>
              <a:t>We</a:t>
            </a:r>
            <a:r>
              <a:rPr lang="it-IT" sz="1600" dirty="0"/>
              <a:t> </a:t>
            </a:r>
            <a:r>
              <a:rPr lang="it-IT" sz="1600" dirty="0" err="1"/>
              <a:t>obtain</a:t>
            </a:r>
            <a:r>
              <a:rPr lang="it-IT" sz="1600" dirty="0"/>
              <a:t> </a:t>
            </a:r>
            <a:r>
              <a:rPr lang="it-IT" sz="1600" b="1" dirty="0"/>
              <a:t>the </a:t>
            </a:r>
            <a:r>
              <a:rPr lang="it-IT" sz="1600" b="1" dirty="0" err="1"/>
              <a:t>condition</a:t>
            </a:r>
            <a:r>
              <a:rPr lang="it-IT" sz="1600" b="1" dirty="0"/>
              <a:t> </a:t>
            </a:r>
            <a:r>
              <a:rPr lang="it-IT" sz="1600" b="1" dirty="0" err="1"/>
              <a:t>thath</a:t>
            </a:r>
            <a:r>
              <a:rPr lang="it-IT" sz="1600" b="1" dirty="0"/>
              <a:t> must be </a:t>
            </a:r>
            <a:r>
              <a:rPr lang="it-IT" sz="1600" b="1" dirty="0" err="1"/>
              <a:t>ensured</a:t>
            </a:r>
            <a:r>
              <a:rPr lang="it-IT" sz="1600" b="1" dirty="0"/>
              <a:t> for </a:t>
            </a:r>
            <a:r>
              <a:rPr lang="it-IT" sz="1600" b="1" dirty="0" err="1"/>
              <a:t>all</a:t>
            </a:r>
            <a:r>
              <a:rPr lang="it-IT" sz="1600" b="1" dirty="0"/>
              <a:t> time:</a:t>
            </a:r>
          </a:p>
        </p:txBody>
      </p:sp>
    </p:spTree>
    <p:extLst>
      <p:ext uri="{BB962C8B-B14F-4D97-AF65-F5344CB8AC3E}">
        <p14:creationId xmlns:p14="http://schemas.microsoft.com/office/powerpoint/2010/main" val="2498254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B8BD74F-A7FB-4F19-B5DE-94F0A00E2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726164"/>
            <a:ext cx="5481305" cy="3913724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4AE58046-946A-4FBD-AEDB-6CDBE4F86C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568" y="3530984"/>
            <a:ext cx="4480443" cy="870356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F24B239-0015-4E6E-B566-8D93328F75BC}"/>
              </a:ext>
            </a:extLst>
          </p:cNvPr>
          <p:cNvSpPr txBox="1"/>
          <p:nvPr/>
        </p:nvSpPr>
        <p:spPr>
          <a:xfrm>
            <a:off x="371475" y="40993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 err="1"/>
              <a:t>Vehicle</a:t>
            </a:r>
            <a:r>
              <a:rPr lang="it-IT" sz="2800" b="1" dirty="0"/>
              <a:t> tracking </a:t>
            </a:r>
            <a:r>
              <a:rPr lang="it-IT" sz="2800" b="1" dirty="0" err="1"/>
              <a:t>algorithm</a:t>
            </a:r>
            <a:r>
              <a:rPr lang="it-IT" sz="2800" b="1" dirty="0"/>
              <a:t> (3)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96D5949-310E-4D45-B815-A4D8A7887CC5}"/>
              </a:ext>
            </a:extLst>
          </p:cNvPr>
          <p:cNvSpPr txBox="1"/>
          <p:nvPr/>
        </p:nvSpPr>
        <p:spPr>
          <a:xfrm>
            <a:off x="6485512" y="2782669"/>
            <a:ext cx="5852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With </a:t>
            </a:r>
            <a:r>
              <a:rPr lang="it-IT" b="1" dirty="0" err="1"/>
              <a:t>this</a:t>
            </a:r>
            <a:r>
              <a:rPr lang="it-IT" b="1" dirty="0"/>
              <a:t> speed, can I stop </a:t>
            </a:r>
            <a:r>
              <a:rPr lang="it-IT" b="1" dirty="0" err="1"/>
              <a:t>myself</a:t>
            </a:r>
            <a:r>
              <a:rPr lang="it-IT" b="1" dirty="0"/>
              <a:t> </a:t>
            </a:r>
            <a:r>
              <a:rPr lang="it-IT" b="1" dirty="0" err="1"/>
              <a:t>ensuring</a:t>
            </a:r>
            <a:r>
              <a:rPr lang="it-IT" b="1" dirty="0"/>
              <a:t> the minimum </a:t>
            </a:r>
          </a:p>
          <a:p>
            <a:r>
              <a:rPr lang="it-IT" b="1" dirty="0" err="1"/>
              <a:t>distance</a:t>
            </a:r>
            <a:r>
              <a:rPr lang="it-IT" b="1" dirty="0"/>
              <a:t> </a:t>
            </a:r>
            <a:r>
              <a:rPr lang="it-IT" b="1" dirty="0" err="1"/>
              <a:t>between</a:t>
            </a:r>
            <a:r>
              <a:rPr lang="it-IT" b="1" dirty="0"/>
              <a:t> me and the successive </a:t>
            </a:r>
            <a:r>
              <a:rPr lang="it-IT" b="1" dirty="0" err="1"/>
              <a:t>vehicle</a:t>
            </a:r>
            <a:r>
              <a:rPr lang="it-IT" b="1" dirty="0"/>
              <a:t>?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29F4063-88DC-4292-AB3F-C81A1B23A7D8}"/>
              </a:ext>
            </a:extLst>
          </p:cNvPr>
          <p:cNvSpPr/>
          <p:nvPr/>
        </p:nvSpPr>
        <p:spPr>
          <a:xfrm>
            <a:off x="763989" y="3864178"/>
            <a:ext cx="1848582" cy="2039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4FFB8E76-22B6-4565-9FFB-1CF9448B0D5F}"/>
              </a:ext>
            </a:extLst>
          </p:cNvPr>
          <p:cNvCxnSpPr>
            <a:endCxn id="23" idx="1"/>
          </p:cNvCxnSpPr>
          <p:nvPr/>
        </p:nvCxnSpPr>
        <p:spPr>
          <a:xfrm>
            <a:off x="2612571" y="3966162"/>
            <a:ext cx="433499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78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7D6AE129-8FDF-48B8-9155-711EC172CE0A}"/>
              </a:ext>
            </a:extLst>
          </p:cNvPr>
          <p:cNvSpPr txBox="1"/>
          <p:nvPr/>
        </p:nvSpPr>
        <p:spPr>
          <a:xfrm>
            <a:off x="276225" y="272534"/>
            <a:ext cx="70675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 err="1">
                <a:solidFill>
                  <a:schemeClr val="bg1"/>
                </a:solidFill>
              </a:rPr>
              <a:t>Merging</a:t>
            </a:r>
            <a:r>
              <a:rPr lang="it-IT" sz="2800" b="1" dirty="0">
                <a:solidFill>
                  <a:schemeClr val="bg1"/>
                </a:solidFill>
              </a:rPr>
              <a:t> control </a:t>
            </a:r>
            <a:r>
              <a:rPr lang="it-IT" sz="2800" b="1" dirty="0" err="1">
                <a:solidFill>
                  <a:schemeClr val="bg1"/>
                </a:solidFill>
              </a:rPr>
              <a:t>algorithm</a:t>
            </a:r>
            <a:endParaRPr lang="it-IT" sz="2800" b="1" dirty="0">
              <a:solidFill>
                <a:schemeClr val="bg1"/>
              </a:solidFill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726CA00-F3FA-41CB-A609-F57B91ABB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651" y="1811460"/>
            <a:ext cx="7329887" cy="412306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080CDA2-EFE2-4C1F-96FE-8AB5FC18AEFD}"/>
              </a:ext>
            </a:extLst>
          </p:cNvPr>
          <p:cNvSpPr txBox="1"/>
          <p:nvPr/>
        </p:nvSpPr>
        <p:spPr>
          <a:xfrm>
            <a:off x="910578" y="6104243"/>
            <a:ext cx="9383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dirty="0"/>
              <a:t>Δ</a:t>
            </a:r>
            <a:r>
              <a:rPr lang="it-IT" dirty="0" err="1"/>
              <a:t>x</a:t>
            </a:r>
            <a:r>
              <a:rPr lang="it-IT" sz="1050" dirty="0" err="1"/>
              <a:t>M</a:t>
            </a:r>
            <a:r>
              <a:rPr lang="it-IT" sz="1050" dirty="0"/>
              <a:t> </a:t>
            </a:r>
            <a:r>
              <a:rPr lang="it-IT" dirty="0"/>
              <a:t>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distance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between</a:t>
            </a:r>
            <a:r>
              <a:rPr lang="it-IT" dirty="0">
                <a:sym typeface="Wingdings" panose="05000000000000000000" pitchFamily="2" charset="2"/>
              </a:rPr>
              <a:t> the position of the car on the </a:t>
            </a:r>
            <a:r>
              <a:rPr lang="it-IT" dirty="0" err="1">
                <a:sym typeface="Wingdings" panose="05000000000000000000" pitchFamily="2" charset="2"/>
              </a:rPr>
              <a:t>main</a:t>
            </a:r>
            <a:r>
              <a:rPr lang="it-IT" dirty="0">
                <a:sym typeface="Wingdings" panose="05000000000000000000" pitchFamily="2" charset="2"/>
              </a:rPr>
              <a:t> lane and the </a:t>
            </a:r>
            <a:r>
              <a:rPr lang="it-IT" dirty="0" err="1">
                <a:sym typeface="Wingdings" panose="05000000000000000000" pitchFamily="2" charset="2"/>
              </a:rPr>
              <a:t>merging</a:t>
            </a:r>
            <a:r>
              <a:rPr lang="it-IT" dirty="0">
                <a:sym typeface="Wingdings" panose="05000000000000000000" pitchFamily="2" charset="2"/>
              </a:rPr>
              <a:t> point</a:t>
            </a:r>
            <a:endParaRPr lang="it-IT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dirty="0"/>
              <a:t>Δ</a:t>
            </a:r>
            <a:r>
              <a:rPr lang="it-IT" dirty="0" err="1"/>
              <a:t>x</a:t>
            </a:r>
            <a:r>
              <a:rPr lang="it-IT" sz="1100" dirty="0" err="1"/>
              <a:t>S</a:t>
            </a:r>
            <a:r>
              <a:rPr lang="it-IT" sz="1100" dirty="0"/>
              <a:t>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distance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between</a:t>
            </a:r>
            <a:r>
              <a:rPr lang="it-IT" dirty="0">
                <a:sym typeface="Wingdings" panose="05000000000000000000" pitchFamily="2" charset="2"/>
              </a:rPr>
              <a:t> the position of the car on the </a:t>
            </a:r>
            <a:r>
              <a:rPr lang="it-IT" dirty="0" err="1">
                <a:sym typeface="Wingdings" panose="05000000000000000000" pitchFamily="2" charset="2"/>
              </a:rPr>
              <a:t>secondary</a:t>
            </a:r>
            <a:r>
              <a:rPr lang="it-IT" dirty="0">
                <a:sym typeface="Wingdings" panose="05000000000000000000" pitchFamily="2" charset="2"/>
              </a:rPr>
              <a:t> lane and the </a:t>
            </a:r>
            <a:r>
              <a:rPr lang="it-IT" dirty="0" err="1">
                <a:sym typeface="Wingdings" panose="05000000000000000000" pitchFamily="2" charset="2"/>
              </a:rPr>
              <a:t>merging</a:t>
            </a:r>
            <a:r>
              <a:rPr lang="it-IT" dirty="0">
                <a:sym typeface="Wingdings" panose="05000000000000000000" pitchFamily="2" charset="2"/>
              </a:rPr>
              <a:t> point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F70CECC-39F3-487B-8449-0DE422C65A33}"/>
              </a:ext>
            </a:extLst>
          </p:cNvPr>
          <p:cNvSpPr txBox="1"/>
          <p:nvPr/>
        </p:nvSpPr>
        <p:spPr>
          <a:xfrm>
            <a:off x="276225" y="992506"/>
            <a:ext cx="90924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A </a:t>
            </a:r>
            <a:r>
              <a:rPr lang="it-IT" sz="1600" dirty="0" err="1"/>
              <a:t>vehicle</a:t>
            </a:r>
            <a:r>
              <a:rPr lang="it-IT" sz="1600" dirty="0"/>
              <a:t> on the </a:t>
            </a:r>
            <a:r>
              <a:rPr lang="it-IT" sz="1600" dirty="0" err="1"/>
              <a:t>secondary</a:t>
            </a:r>
            <a:r>
              <a:rPr lang="it-IT" sz="1600" dirty="0"/>
              <a:t> lane </a:t>
            </a:r>
            <a:r>
              <a:rPr lang="it-IT" sz="1600" dirty="0" err="1"/>
              <a:t>seeks</a:t>
            </a:r>
            <a:r>
              <a:rPr lang="it-IT" sz="1600" dirty="0"/>
              <a:t> a </a:t>
            </a:r>
            <a:r>
              <a:rPr lang="it-IT" sz="1600" dirty="0" err="1"/>
              <a:t>vehicle</a:t>
            </a:r>
            <a:r>
              <a:rPr lang="it-IT" sz="1600" dirty="0"/>
              <a:t> on the </a:t>
            </a:r>
            <a:r>
              <a:rPr lang="it-IT" sz="1600" dirty="0" err="1"/>
              <a:t>main</a:t>
            </a:r>
            <a:r>
              <a:rPr lang="it-IT" sz="1600" dirty="0"/>
              <a:t> lane in order to associate </a:t>
            </a:r>
            <a:r>
              <a:rPr lang="it-IT" sz="1600" dirty="0" err="1"/>
              <a:t>itself</a:t>
            </a:r>
            <a:r>
              <a:rPr lang="it-IT" sz="1600" dirty="0"/>
              <a:t> with </a:t>
            </a:r>
            <a:r>
              <a:rPr lang="it-IT" sz="1600" dirty="0" err="1"/>
              <a:t>him</a:t>
            </a:r>
            <a:r>
              <a:rPr lang="it-IT" sz="1600" dirty="0"/>
              <a:t>.</a:t>
            </a:r>
          </a:p>
          <a:p>
            <a:r>
              <a:rPr lang="en-US" sz="1600" dirty="0"/>
              <a:t>Associated</a:t>
            </a:r>
            <a:r>
              <a:rPr lang="en-US" sz="1600" b="0" i="0" u="none" strike="noStrike" baseline="0" dirty="0"/>
              <a:t> vehicles are lined up by increasing or decreasing their speed before the critical zone.</a:t>
            </a:r>
          </a:p>
          <a:p>
            <a:r>
              <a:rPr lang="en-US" sz="1600" dirty="0"/>
              <a:t>In this way the </a:t>
            </a:r>
            <a:r>
              <a:rPr lang="en-US" sz="1600" b="0" i="0" u="none" strike="noStrike" baseline="0" dirty="0"/>
              <a:t>secondary vehicle can merge to the main road before or after the companion vehicle safely. </a:t>
            </a:r>
          </a:p>
          <a:p>
            <a:pPr algn="l"/>
            <a:r>
              <a:rPr lang="en-US" sz="1600" b="0" i="0" u="none" strike="noStrike" baseline="0" dirty="0"/>
              <a:t>Companion vehicles have to obey the following </a:t>
            </a:r>
            <a:r>
              <a:rPr lang="en-US" sz="1600" b="1" i="0" u="none" strike="noStrike" baseline="0" dirty="0"/>
              <a:t>merging algorithm</a:t>
            </a:r>
            <a:r>
              <a:rPr lang="en-US" sz="1600" b="0" i="0" u="none" strike="noStrike" baseline="0" dirty="0"/>
              <a:t>:</a:t>
            </a:r>
            <a:endParaRPr lang="it-IT" sz="16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E8473B4-689C-458E-80F0-A22F7DC28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8044" y="2715851"/>
            <a:ext cx="3014676" cy="142629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E3E80D2-58B0-463C-83A8-EB3C2F469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29" y="4301411"/>
            <a:ext cx="2827692" cy="1463387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A1F4A1B-82EA-47D5-B37F-251918F6824A}"/>
              </a:ext>
            </a:extLst>
          </p:cNvPr>
          <p:cNvSpPr txBox="1"/>
          <p:nvPr/>
        </p:nvSpPr>
        <p:spPr>
          <a:xfrm>
            <a:off x="1160530" y="4301411"/>
            <a:ext cx="5341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400" dirty="0"/>
              <a:t>Δ</a:t>
            </a:r>
            <a:r>
              <a:rPr lang="it-IT" sz="1400" dirty="0" err="1"/>
              <a:t>x</a:t>
            </a:r>
            <a:r>
              <a:rPr lang="it-IT" sz="900" dirty="0" err="1"/>
              <a:t>M</a:t>
            </a:r>
            <a:r>
              <a:rPr lang="it-IT" sz="900" dirty="0"/>
              <a:t> </a:t>
            </a:r>
            <a:endParaRPr lang="it-IT" sz="140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F8E3C8B-2A00-4F16-9C3A-C612BB043F6D}"/>
              </a:ext>
            </a:extLst>
          </p:cNvPr>
          <p:cNvSpPr txBox="1"/>
          <p:nvPr/>
        </p:nvSpPr>
        <p:spPr>
          <a:xfrm>
            <a:off x="9458901" y="2695393"/>
            <a:ext cx="5341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400" dirty="0"/>
              <a:t>Δ</a:t>
            </a:r>
            <a:r>
              <a:rPr lang="it-IT" sz="1400" dirty="0" err="1"/>
              <a:t>x</a:t>
            </a:r>
            <a:r>
              <a:rPr lang="it-IT" sz="900" dirty="0" err="1"/>
              <a:t>M</a:t>
            </a:r>
            <a:r>
              <a:rPr lang="it-IT" sz="900" dirty="0"/>
              <a:t> </a:t>
            </a:r>
            <a:endParaRPr lang="it-IT" sz="1400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1CAE10B-CFD9-43F0-B317-E76194F474B5}"/>
              </a:ext>
            </a:extLst>
          </p:cNvPr>
          <p:cNvSpPr txBox="1"/>
          <p:nvPr/>
        </p:nvSpPr>
        <p:spPr>
          <a:xfrm>
            <a:off x="944298" y="5557717"/>
            <a:ext cx="5341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400" dirty="0"/>
              <a:t>Δ</a:t>
            </a:r>
            <a:r>
              <a:rPr lang="it-IT" sz="1400" dirty="0" err="1"/>
              <a:t>x</a:t>
            </a:r>
            <a:r>
              <a:rPr lang="it-IT" sz="900" dirty="0" err="1"/>
              <a:t>S</a:t>
            </a:r>
            <a:r>
              <a:rPr lang="it-IT" sz="900" dirty="0"/>
              <a:t> </a:t>
            </a:r>
            <a:endParaRPr lang="it-IT" sz="1400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8EAD17E-E6A5-451D-AE95-A5EA5EE1FEF2}"/>
              </a:ext>
            </a:extLst>
          </p:cNvPr>
          <p:cNvSpPr txBox="1"/>
          <p:nvPr/>
        </p:nvSpPr>
        <p:spPr>
          <a:xfrm>
            <a:off x="9546954" y="3988260"/>
            <a:ext cx="4968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400" dirty="0"/>
              <a:t>Δ</a:t>
            </a:r>
            <a:r>
              <a:rPr lang="it-IT" sz="1400" dirty="0" err="1"/>
              <a:t>x</a:t>
            </a:r>
            <a:r>
              <a:rPr lang="it-IT" sz="900" dirty="0" err="1"/>
              <a:t>S</a:t>
            </a:r>
            <a:r>
              <a:rPr lang="it-IT" sz="900" dirty="0"/>
              <a:t> 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1760246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190FF48-4A6F-4D81-AD6C-7104959DBE8A}"/>
              </a:ext>
            </a:extLst>
          </p:cNvPr>
          <p:cNvSpPr txBox="1"/>
          <p:nvPr/>
        </p:nvSpPr>
        <p:spPr>
          <a:xfrm>
            <a:off x="7686675" y="3050143"/>
            <a:ext cx="3562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3912420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</TotalTime>
  <Words>584</Words>
  <Application>Microsoft Office PowerPoint</Application>
  <PresentationFormat>Widescreen</PresentationFormat>
  <Paragraphs>83</Paragraphs>
  <Slides>25</Slides>
  <Notes>0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Tema di Office</vt:lpstr>
      <vt:lpstr>A Novel Safe Merging Algorithm for Connected Vehicles Using NetLogo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Novel Safe Merging Algorithm for Connected Vehicles Using NetLogo</dc:title>
  <dc:creator>Silvia Severi</dc:creator>
  <cp:lastModifiedBy>Silvia Severi</cp:lastModifiedBy>
  <cp:revision>32</cp:revision>
  <dcterms:created xsi:type="dcterms:W3CDTF">2022-04-19T15:29:45Z</dcterms:created>
  <dcterms:modified xsi:type="dcterms:W3CDTF">2022-04-21T18:34:15Z</dcterms:modified>
</cp:coreProperties>
</file>